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3" r:id="rId15"/>
    <p:sldId id="274" r:id="rId16"/>
    <p:sldId id="276" r:id="rId17"/>
    <p:sldId id="277" r:id="rId18"/>
    <p:sldId id="278" r:id="rId19"/>
    <p:sldId id="279" r:id="rId20"/>
    <p:sldId id="280" r:id="rId21"/>
    <p:sldId id="281" r:id="rId22"/>
    <p:sldId id="282" r:id="rId23"/>
    <p:sldId id="275" r:id="rId24"/>
    <p:sldId id="284" r:id="rId25"/>
    <p:sldId id="283"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5" charset="0"/>
        <a:ea typeface="ＭＳ Ｐゴシック" pitchFamily="35" charset="-128"/>
        <a:cs typeface="ＭＳ Ｐゴシック" pitchFamily="35" charset="-128"/>
      </a:defRPr>
    </a:lvl1pPr>
    <a:lvl2pPr marL="457200" algn="l" defTabSz="457200" rtl="0" fontAlgn="base">
      <a:spcBef>
        <a:spcPct val="0"/>
      </a:spcBef>
      <a:spcAft>
        <a:spcPct val="0"/>
      </a:spcAft>
      <a:defRPr kern="1200">
        <a:solidFill>
          <a:schemeClr val="tx1"/>
        </a:solidFill>
        <a:latin typeface="Arial" pitchFamily="35" charset="0"/>
        <a:ea typeface="ＭＳ Ｐゴシック" pitchFamily="35" charset="-128"/>
        <a:cs typeface="ＭＳ Ｐゴシック" pitchFamily="35" charset="-128"/>
      </a:defRPr>
    </a:lvl2pPr>
    <a:lvl3pPr marL="914400" algn="l" defTabSz="457200" rtl="0" fontAlgn="base">
      <a:spcBef>
        <a:spcPct val="0"/>
      </a:spcBef>
      <a:spcAft>
        <a:spcPct val="0"/>
      </a:spcAft>
      <a:defRPr kern="1200">
        <a:solidFill>
          <a:schemeClr val="tx1"/>
        </a:solidFill>
        <a:latin typeface="Arial" pitchFamily="35" charset="0"/>
        <a:ea typeface="ＭＳ Ｐゴシック" pitchFamily="35" charset="-128"/>
        <a:cs typeface="ＭＳ Ｐゴシック" pitchFamily="35" charset="-128"/>
      </a:defRPr>
    </a:lvl3pPr>
    <a:lvl4pPr marL="1371600" algn="l" defTabSz="457200" rtl="0" fontAlgn="base">
      <a:spcBef>
        <a:spcPct val="0"/>
      </a:spcBef>
      <a:spcAft>
        <a:spcPct val="0"/>
      </a:spcAft>
      <a:defRPr kern="1200">
        <a:solidFill>
          <a:schemeClr val="tx1"/>
        </a:solidFill>
        <a:latin typeface="Arial" pitchFamily="35" charset="0"/>
        <a:ea typeface="ＭＳ Ｐゴシック" pitchFamily="35" charset="-128"/>
        <a:cs typeface="ＭＳ Ｐゴシック" pitchFamily="35" charset="-128"/>
      </a:defRPr>
    </a:lvl4pPr>
    <a:lvl5pPr marL="1828800" algn="l" defTabSz="457200" rtl="0" fontAlgn="base">
      <a:spcBef>
        <a:spcPct val="0"/>
      </a:spcBef>
      <a:spcAft>
        <a:spcPct val="0"/>
      </a:spcAft>
      <a:defRPr kern="1200">
        <a:solidFill>
          <a:schemeClr val="tx1"/>
        </a:solidFill>
        <a:latin typeface="Arial" pitchFamily="35" charset="0"/>
        <a:ea typeface="ＭＳ Ｐゴシック" pitchFamily="35" charset="-128"/>
        <a:cs typeface="ＭＳ Ｐゴシック" pitchFamily="35" charset="-128"/>
      </a:defRPr>
    </a:lvl5pPr>
    <a:lvl6pPr marL="2286000" algn="l" defTabSz="457200" rtl="0" eaLnBrk="1" latinLnBrk="0" hangingPunct="1">
      <a:defRPr kern="1200">
        <a:solidFill>
          <a:schemeClr val="tx1"/>
        </a:solidFill>
        <a:latin typeface="Arial" pitchFamily="35" charset="0"/>
        <a:ea typeface="ＭＳ Ｐゴシック" pitchFamily="35" charset="-128"/>
        <a:cs typeface="ＭＳ Ｐゴシック" pitchFamily="35" charset="-128"/>
      </a:defRPr>
    </a:lvl6pPr>
    <a:lvl7pPr marL="2743200" algn="l" defTabSz="457200" rtl="0" eaLnBrk="1" latinLnBrk="0" hangingPunct="1">
      <a:defRPr kern="1200">
        <a:solidFill>
          <a:schemeClr val="tx1"/>
        </a:solidFill>
        <a:latin typeface="Arial" pitchFamily="35" charset="0"/>
        <a:ea typeface="ＭＳ Ｐゴシック" pitchFamily="35" charset="-128"/>
        <a:cs typeface="ＭＳ Ｐゴシック" pitchFamily="35" charset="-128"/>
      </a:defRPr>
    </a:lvl7pPr>
    <a:lvl8pPr marL="3200400" algn="l" defTabSz="457200" rtl="0" eaLnBrk="1" latinLnBrk="0" hangingPunct="1">
      <a:defRPr kern="1200">
        <a:solidFill>
          <a:schemeClr val="tx1"/>
        </a:solidFill>
        <a:latin typeface="Arial" pitchFamily="35" charset="0"/>
        <a:ea typeface="ＭＳ Ｐゴシック" pitchFamily="35" charset="-128"/>
        <a:cs typeface="ＭＳ Ｐゴシック" pitchFamily="35" charset="-128"/>
      </a:defRPr>
    </a:lvl8pPr>
    <a:lvl9pPr marL="3657600" algn="l" defTabSz="457200" rtl="0" eaLnBrk="1" latinLnBrk="0" hangingPunct="1">
      <a:defRPr kern="1200">
        <a:solidFill>
          <a:schemeClr val="tx1"/>
        </a:solidFill>
        <a:latin typeface="Arial" pitchFamily="35" charset="0"/>
        <a:ea typeface="ＭＳ Ｐゴシック" pitchFamily="35" charset="-128"/>
        <a:cs typeface="ＭＳ Ｐゴシック" pitchFamily="3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4" d="100"/>
          <a:sy n="114" d="100"/>
        </p:scale>
        <p:origin x="-7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ound Same Side Corner Rectangle 3"/>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25"/>
          <p:cNvGrpSpPr>
            <a:grpSpLocks noChangeAspect="1"/>
          </p:cNvGrpSpPr>
          <p:nvPr/>
        </p:nvGrpSpPr>
        <p:grpSpPr bwMode="auto">
          <a:xfrm>
            <a:off x="2071688" y="2503488"/>
            <a:ext cx="1466850" cy="1676400"/>
            <a:chOff x="1230573" y="1890215"/>
            <a:chExt cx="1444388" cy="1650696"/>
          </a:xfrm>
        </p:grpSpPr>
        <p:sp>
          <p:nvSpPr>
            <p:cNvPr id="6" name="Oval 5"/>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8"/>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0" name="Round Same Side Corner Rectangle 9"/>
          <p:cNvSpPr/>
          <p:nvPr/>
        </p:nvSpPr>
        <p:spPr>
          <a:xfrm rot="5400000" flipH="1">
            <a:off x="4572000" y="1603375"/>
            <a:ext cx="3475038" cy="3475038"/>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651248" y="1680881"/>
            <a:ext cx="3273552" cy="1640541"/>
          </a:xfrm>
        </p:spPr>
        <p:txBody>
          <a:bodyPr tIns="0" bIns="0" rtlCol="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tIns="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lvl1pPr>
          </a:lstStyle>
          <a:p>
            <a:pPr>
              <a:defRPr/>
            </a:pPr>
            <a:fld id="{BC298205-6ADF-2143-B36C-29CDD1B3D926}" type="datetime1">
              <a:rPr lang="en-US"/>
              <a:pPr>
                <a:defRPr/>
              </a:pPr>
              <a:t>9/9/09</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p:spPr>
        <p:txBody>
          <a:bodyPr wrap="square" numCol="1" anchorCtr="0" compatLnSpc="1">
            <a:prstTxWarp prst="textNoShape">
              <a:avLst/>
            </a:prstTxWarp>
          </a:bodyPr>
          <a:lstStyle>
            <a:lvl1pPr algn="ctr" fontAlgn="base">
              <a:spcBef>
                <a:spcPct val="0"/>
              </a:spcBef>
              <a:spcAft>
                <a:spcPct val="0"/>
              </a:spcAft>
              <a:defRPr sz="900" smtClean="0">
                <a:solidFill>
                  <a:srgbClr val="BFBFBF"/>
                </a:solidFill>
                <a:ea typeface="ＭＳ Ｐゴシック" pitchFamily="35" charset="-128"/>
                <a:cs typeface="ＭＳ Ｐゴシック" pitchFamily="35" charset="-128"/>
              </a:defRPr>
            </a:lvl1pPr>
          </a:lstStyle>
          <a:p>
            <a:pPr>
              <a:defRPr/>
            </a:pPr>
            <a:fld id="{8056F0E9-E259-514A-A100-A69CBEA66F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79683EBF-8851-CD4D-821C-6A8572A798B5}" type="datetime1">
              <a:rPr lang="en-US"/>
              <a:pPr>
                <a:defRPr/>
              </a:pPr>
              <a:t>9/9/09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1230EF6-B885-3C43-A2A5-3E94B4DB7E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50B9532D-A391-0B46-8EB1-CE738C748037}" type="datetime1">
              <a:rPr lang="en-US"/>
              <a:pPr>
                <a:defRPr/>
              </a:pPr>
              <a:t>9/9/09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4977BBE-7EBA-CA4B-BF09-BE44D73F960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en-US"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en-US"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en-US" noProof="0" smtClean="0"/>
              <a:t>Click icon to add picture</a:t>
            </a:r>
            <a:endParaRPr noProof="0"/>
          </a:p>
        </p:txBody>
      </p:sp>
      <p:sp>
        <p:nvSpPr>
          <p:cNvPr id="7" name="Date Placeholder 3"/>
          <p:cNvSpPr>
            <a:spLocks noGrp="1"/>
          </p:cNvSpPr>
          <p:nvPr>
            <p:ph type="dt" sz="half" idx="16"/>
          </p:nvPr>
        </p:nvSpPr>
        <p:spPr/>
        <p:txBody>
          <a:bodyPr/>
          <a:lstStyle>
            <a:lvl1pPr>
              <a:defRPr/>
            </a:lvl1pPr>
          </a:lstStyle>
          <a:p>
            <a:pPr>
              <a:defRPr/>
            </a:pPr>
            <a:fld id="{647CF667-DBC6-5B4C-BB6E-DF44F845E3BB}" type="datetime1">
              <a:rPr lang="en-US"/>
              <a:pPr>
                <a:defRPr/>
              </a:pPr>
              <a:t>9/9/09</a:t>
            </a:fld>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9" name="Slide Number Placeholder 5"/>
          <p:cNvSpPr>
            <a:spLocks noGrp="1"/>
          </p:cNvSpPr>
          <p:nvPr>
            <p:ph type="sldNum" sz="quarter" idx="18"/>
          </p:nvPr>
        </p:nvSpPr>
        <p:spPr/>
        <p:txBody>
          <a:bodyPr/>
          <a:lstStyle>
            <a:lvl1pPr>
              <a:defRPr/>
            </a:lvl1pPr>
          </a:lstStyle>
          <a:p>
            <a:pPr>
              <a:defRPr/>
            </a:pPr>
            <a:fld id="{D99FBB53-80D3-3840-90DA-2EAB2BF4AEC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US"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US"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en-US"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en-US" noProof="0" smtClean="0"/>
              <a:t>Click icon to add picture</a:t>
            </a:r>
            <a:endParaRPr noProof="0"/>
          </a:p>
        </p:txBody>
      </p:sp>
      <p:sp>
        <p:nvSpPr>
          <p:cNvPr id="8" name="Date Placeholder 3"/>
          <p:cNvSpPr>
            <a:spLocks noGrp="1"/>
          </p:cNvSpPr>
          <p:nvPr>
            <p:ph type="dt" sz="half" idx="18"/>
          </p:nvPr>
        </p:nvSpPr>
        <p:spPr/>
        <p:txBody>
          <a:bodyPr/>
          <a:lstStyle>
            <a:lvl1pPr>
              <a:defRPr/>
            </a:lvl1pPr>
          </a:lstStyle>
          <a:p>
            <a:pPr>
              <a:defRPr/>
            </a:pPr>
            <a:fld id="{3DB74793-5ED0-1B4F-BBFE-7DFE729AB849}" type="datetime1">
              <a:rPr lang="en-US"/>
              <a:pPr>
                <a:defRPr/>
              </a:pPr>
              <a:t>9/9/09</a:t>
            </a:fld>
            <a:endParaRPr lang="en-US"/>
          </a:p>
        </p:txBody>
      </p:sp>
      <p:sp>
        <p:nvSpPr>
          <p:cNvPr id="9" name="Footer Placeholder 4"/>
          <p:cNvSpPr>
            <a:spLocks noGrp="1"/>
          </p:cNvSpPr>
          <p:nvPr>
            <p:ph type="ftr" sz="quarter" idx="19"/>
          </p:nvPr>
        </p:nvSpPr>
        <p:spPr/>
        <p:txBody>
          <a:bodyPr/>
          <a:lstStyle>
            <a:lvl1pPr>
              <a:defRPr/>
            </a:lvl1pPr>
          </a:lstStyle>
          <a:p>
            <a:pPr>
              <a:defRPr/>
            </a:pPr>
            <a:endParaRPr lang="en-US"/>
          </a:p>
        </p:txBody>
      </p:sp>
      <p:sp>
        <p:nvSpPr>
          <p:cNvPr id="12" name="Slide Number Placeholder 5"/>
          <p:cNvSpPr>
            <a:spLocks noGrp="1"/>
          </p:cNvSpPr>
          <p:nvPr>
            <p:ph type="sldNum" sz="quarter" idx="20"/>
          </p:nvPr>
        </p:nvSpPr>
        <p:spPr/>
        <p:txBody>
          <a:bodyPr/>
          <a:lstStyle>
            <a:lvl1pPr>
              <a:defRPr/>
            </a:lvl1pPr>
          </a:lstStyle>
          <a:p>
            <a:pPr>
              <a:defRPr/>
            </a:pPr>
            <a:fld id="{B98FF709-07D3-D34C-BA9E-E138EFEC06E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en-US"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US"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8"/>
          </p:nvPr>
        </p:nvSpPr>
        <p:spPr/>
        <p:txBody>
          <a:bodyPr/>
          <a:lstStyle>
            <a:lvl1pPr>
              <a:defRPr/>
            </a:lvl1pPr>
          </a:lstStyle>
          <a:p>
            <a:pPr>
              <a:defRPr/>
            </a:pPr>
            <a:fld id="{D7BCEC03-9269-D443-9C16-3A204C947E8E}" type="datetime1">
              <a:rPr lang="en-US"/>
              <a:pPr>
                <a:defRPr/>
              </a:pPr>
              <a:t>9/9/09</a:t>
            </a:fld>
            <a:endParaRPr lang="en-US"/>
          </a:p>
        </p:txBody>
      </p:sp>
      <p:sp>
        <p:nvSpPr>
          <p:cNvPr id="9" name="Footer Placeholder 4"/>
          <p:cNvSpPr>
            <a:spLocks noGrp="1"/>
          </p:cNvSpPr>
          <p:nvPr>
            <p:ph type="ftr" sz="quarter" idx="19"/>
          </p:nvPr>
        </p:nvSpPr>
        <p:spPr/>
        <p:txBody>
          <a:bodyPr/>
          <a:lstStyle>
            <a:lvl1pPr>
              <a:defRPr/>
            </a:lvl1pPr>
          </a:lstStyle>
          <a:p>
            <a:pPr>
              <a:defRPr/>
            </a:pPr>
            <a:endParaRPr lang="en-US"/>
          </a:p>
        </p:txBody>
      </p:sp>
      <p:sp>
        <p:nvSpPr>
          <p:cNvPr id="10" name="Slide Number Placeholder 5"/>
          <p:cNvSpPr>
            <a:spLocks noGrp="1"/>
          </p:cNvSpPr>
          <p:nvPr>
            <p:ph type="sldNum" sz="quarter" idx="20"/>
          </p:nvPr>
        </p:nvSpPr>
        <p:spPr/>
        <p:txBody>
          <a:bodyPr/>
          <a:lstStyle>
            <a:lvl1pPr>
              <a:defRPr/>
            </a:lvl1pPr>
          </a:lstStyle>
          <a:p>
            <a:pPr>
              <a:defRPr/>
            </a:pPr>
            <a:fld id="{64DF8A7F-7559-4449-BE86-977E1EE6057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en-US"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en-US"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en-US"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3"/>
          <p:cNvSpPr>
            <a:spLocks noGrp="1"/>
          </p:cNvSpPr>
          <p:nvPr>
            <p:ph type="dt" sz="half" idx="23"/>
          </p:nvPr>
        </p:nvSpPr>
        <p:spPr/>
        <p:txBody>
          <a:bodyPr/>
          <a:lstStyle>
            <a:lvl1pPr>
              <a:defRPr/>
            </a:lvl1pPr>
          </a:lstStyle>
          <a:p>
            <a:pPr>
              <a:defRPr/>
            </a:pPr>
            <a:fld id="{EC474EBB-F01F-044A-89D0-A7389FD3773D}" type="datetime1">
              <a:rPr lang="en-US"/>
              <a:pPr>
                <a:defRPr/>
              </a:pPr>
              <a:t>9/9/09</a:t>
            </a:fld>
            <a:endParaRPr lang="en-US"/>
          </a:p>
        </p:txBody>
      </p:sp>
      <p:sp>
        <p:nvSpPr>
          <p:cNvPr id="19" name="Footer Placeholder 4"/>
          <p:cNvSpPr>
            <a:spLocks noGrp="1"/>
          </p:cNvSpPr>
          <p:nvPr>
            <p:ph type="ftr" sz="quarter" idx="24"/>
          </p:nvPr>
        </p:nvSpPr>
        <p:spPr/>
        <p:txBody>
          <a:bodyPr/>
          <a:lstStyle>
            <a:lvl1pPr>
              <a:defRPr/>
            </a:lvl1pPr>
          </a:lstStyle>
          <a:p>
            <a:pPr>
              <a:defRPr/>
            </a:pPr>
            <a:endParaRPr lang="en-US"/>
          </a:p>
        </p:txBody>
      </p:sp>
      <p:sp>
        <p:nvSpPr>
          <p:cNvPr id="20" name="Slide Number Placeholder 5"/>
          <p:cNvSpPr>
            <a:spLocks noGrp="1"/>
          </p:cNvSpPr>
          <p:nvPr>
            <p:ph type="sldNum" sz="quarter" idx="25"/>
          </p:nvPr>
        </p:nvSpPr>
        <p:spPr/>
        <p:txBody>
          <a:bodyPr/>
          <a:lstStyle>
            <a:lvl1pPr>
              <a:defRPr/>
            </a:lvl1pPr>
          </a:lstStyle>
          <a:p>
            <a:pPr>
              <a:defRPr/>
            </a:pPr>
            <a:fld id="{707813C7-2A75-6642-80C6-ED39C14C5E1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B9E3276-5B33-804A-AF29-FF3B4654BEFF}" type="datetime1">
              <a:rPr lang="en-US"/>
              <a:pPr>
                <a:defRPr/>
              </a:pPr>
              <a:t>9/9/09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821812-46B5-4D4D-83FA-4D4E8EB906C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B9A5C11-F263-4046-8B42-98C8D3734E85}" type="datetime1">
              <a:rPr lang="en-US"/>
              <a:pPr>
                <a:defRPr/>
              </a:pPr>
              <a:t>9/9/09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055186-40EC-A544-B3B3-09BE77157B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5FA2AF02-7A98-9049-B07A-066BD9FB0594}" type="datetime1">
              <a:rPr lang="en-US"/>
              <a:pPr>
                <a:defRPr/>
              </a:pPr>
              <a:t>9/9/09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D9E91E-9765-804E-A766-182646D5E5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5" name="Round Same Side Corner Rectangle 4"/>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en-US"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1AA52C82-AE93-0244-88E7-EF80A6BA7DBA}" type="datetime1">
              <a:rPr lang="en-US"/>
              <a:pPr>
                <a:defRPr/>
              </a:pPr>
              <a:t>9/9/09</a:t>
            </a:fld>
            <a:endParaRPr lang="en-US"/>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p:spPr>
        <p:txBody>
          <a:bodyPr/>
          <a:lstStyle>
            <a:lvl1pPr algn="ctr">
              <a:defRPr sz="900">
                <a:solidFill>
                  <a:schemeClr val="bg1">
                    <a:lumMod val="75000"/>
                  </a:schemeClr>
                </a:solidFill>
              </a:defRPr>
            </a:lvl1pPr>
          </a:lstStyle>
          <a:p>
            <a:pPr>
              <a:defRPr/>
            </a:pPr>
            <a:fld id="{426AA2DF-DFD6-EF40-8BB9-5DCCB15D57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4"/>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6"/>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8"/>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F4C2E13F-891C-7D40-8F76-8FFE674B528E}" type="datetime1">
              <a:rPr lang="en-US"/>
              <a:pPr>
                <a:defRPr/>
              </a:pPr>
              <a:t>9/9/09</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p:spPr>
        <p:txBody>
          <a:bodyPr wrap="square" numCol="1" anchorCtr="0" compatLnSpc="1">
            <a:prstTxWarp prst="textNoShape">
              <a:avLst/>
            </a:prstTxWarp>
          </a:bodyPr>
          <a:lstStyle>
            <a:lvl1pPr algn="ctr" fontAlgn="base">
              <a:spcBef>
                <a:spcPct val="0"/>
              </a:spcBef>
              <a:spcAft>
                <a:spcPct val="0"/>
              </a:spcAft>
              <a:defRPr sz="900" smtClean="0">
                <a:solidFill>
                  <a:srgbClr val="BFBFBF"/>
                </a:solidFill>
                <a:ea typeface="ＭＳ Ｐゴシック" pitchFamily="35" charset="-128"/>
                <a:cs typeface="ＭＳ Ｐゴシック" pitchFamily="35" charset="-128"/>
              </a:defRPr>
            </a:lvl1pPr>
          </a:lstStyle>
          <a:p>
            <a:pPr>
              <a:defRPr/>
            </a:pPr>
            <a:fld id="{B3EEEB83-FDE7-CE49-89C1-DE475427DF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5"/>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7"/>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8"/>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9"/>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4"/>
          <p:cNvSpPr>
            <a:spLocks noGrp="1"/>
          </p:cNvSpPr>
          <p:nvPr>
            <p:ph type="dt" sz="half" idx="10"/>
          </p:nvPr>
        </p:nvSpPr>
        <p:spPr/>
        <p:txBody>
          <a:bodyPr/>
          <a:lstStyle>
            <a:lvl1pPr>
              <a:defRPr/>
            </a:lvl1pPr>
          </a:lstStyle>
          <a:p>
            <a:pPr>
              <a:defRPr/>
            </a:pPr>
            <a:fld id="{A5479581-BBAA-2848-9E12-7105654DEA32}" type="datetime1">
              <a:rPr lang="en-US"/>
              <a:pPr>
                <a:defRPr/>
              </a:pPr>
              <a:t>9/9/09</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p:spPr>
        <p:txBody>
          <a:bodyPr/>
          <a:lstStyle>
            <a:lvl1pPr>
              <a:defRPr/>
            </a:lvl1pPr>
          </a:lstStyle>
          <a:p>
            <a:pPr>
              <a:defRPr/>
            </a:pPr>
            <a:fld id="{25208AE5-6E68-DC4E-93E0-EAF8705425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7"/>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7"/>
            <p:cNvGrpSpPr>
              <a:grpSpLocks noChangeAspect="1"/>
            </p:cNvGrpSpPr>
            <p:nvPr/>
          </p:nvGrpSpPr>
          <p:grpSpPr bwMode="auto">
            <a:xfrm>
              <a:off x="949044" y="3033713"/>
              <a:ext cx="700088" cy="801687"/>
              <a:chOff x="1231958" y="1888896"/>
              <a:chExt cx="1443061" cy="1652477"/>
            </a:xfrm>
          </p:grpSpPr>
          <p:sp>
            <p:nvSpPr>
              <p:cNvPr id="10" name="Oval 9"/>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0"/>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1"/>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12"/>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Date Placeholder 6"/>
          <p:cNvSpPr>
            <a:spLocks noGrp="1"/>
          </p:cNvSpPr>
          <p:nvPr>
            <p:ph type="dt" sz="half" idx="10"/>
          </p:nvPr>
        </p:nvSpPr>
        <p:spPr/>
        <p:txBody>
          <a:bodyPr/>
          <a:lstStyle>
            <a:lvl1pPr>
              <a:defRPr/>
            </a:lvl1pPr>
          </a:lstStyle>
          <a:p>
            <a:pPr>
              <a:defRPr/>
            </a:pPr>
            <a:fld id="{B22592E4-0116-D548-9D83-E97CFB880569}" type="datetime1">
              <a:rPr lang="en-US"/>
              <a:pPr>
                <a:defRPr/>
              </a:pPr>
              <a:t>9/9/09</a:t>
            </a:fld>
            <a:endParaRPr lang="en-US"/>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p:spPr>
        <p:txBody>
          <a:bodyPr wrap="square" numCol="1" anchorCtr="0" compatLnSpc="1">
            <a:prstTxWarp prst="textNoShape">
              <a:avLst/>
            </a:prstTxWarp>
          </a:bodyPr>
          <a:lstStyle>
            <a:lvl1pPr fontAlgn="base">
              <a:spcBef>
                <a:spcPct val="0"/>
              </a:spcBef>
              <a:spcAft>
                <a:spcPct val="0"/>
              </a:spcAft>
              <a:defRPr smtClean="0">
                <a:ea typeface="ＭＳ Ｐゴシック" pitchFamily="35" charset="-128"/>
                <a:cs typeface="ＭＳ Ｐゴシック" pitchFamily="35" charset="-128"/>
              </a:defRPr>
            </a:lvl1pPr>
          </a:lstStyle>
          <a:p>
            <a:pPr>
              <a:defRPr/>
            </a:pPr>
            <a:fld id="{A8696B6F-D59B-BB4E-9500-A3ADF095FD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3"/>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5"/>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8"/>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7EEF79BB-A942-E140-A281-8455A88EB92E}" type="datetime1">
              <a:rPr lang="en-US"/>
              <a:pPr>
                <a:defRPr/>
              </a:pPr>
              <a:t>9/9/09</a:t>
            </a:fld>
            <a:endParaRPr lang="en-US"/>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p:spPr>
        <p:txBody>
          <a:bodyPr/>
          <a:lstStyle>
            <a:lvl1pPr>
              <a:defRPr/>
            </a:lvl1pPr>
          </a:lstStyle>
          <a:p>
            <a:pPr>
              <a:defRPr/>
            </a:pPr>
            <a:fld id="{C66BB540-C488-CD43-B33A-B52850188B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2"/>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4"/>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5"/>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6"/>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7"/>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ED315CC-AC1C-0F47-AE16-0EF15A4EC6D4}" type="datetime1">
              <a:rPr lang="en-US"/>
              <a:pPr>
                <a:defRPr/>
              </a:pPr>
              <a:t>9/9/09</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p:spPr>
        <p:txBody>
          <a:bodyPr/>
          <a:lstStyle>
            <a:lvl1pPr>
              <a:defRPr/>
            </a:lvl1pPr>
          </a:lstStyle>
          <a:p>
            <a:pPr>
              <a:defRPr/>
            </a:pPr>
            <a:fld id="{CE3CF526-1A31-FF48-BA6B-8B0A883D83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30C423-C9B2-184B-A8D4-2865DDD42FCB}" type="datetime1">
              <a:rPr lang="en-US"/>
              <a:pPr>
                <a:defRPr/>
              </a:pPr>
              <a:t>9/9/09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DC80AF-84E7-7741-8E10-0520F61451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ea typeface="+mn-ea"/>
                <a:cs typeface="+mn-cs"/>
              </a:defRPr>
            </a:lvl1pPr>
          </a:lstStyle>
          <a:p>
            <a:pPr>
              <a:defRPr/>
            </a:pPr>
            <a:fld id="{B9393782-B083-2B42-86C1-7CD17B693C02}" type="datetime1">
              <a:rPr lang="en-US"/>
              <a:pPr>
                <a:defRPr/>
              </a:pPr>
              <a:t>9/9/09</a:t>
            </a:fld>
            <a:endParaRPr lang="en-US"/>
          </a:p>
        </p:txBody>
      </p:sp>
      <p:sp>
        <p:nvSpPr>
          <p:cNvPr id="1027" name="Title Placeholder 1"/>
          <p:cNvSpPr>
            <a:spLocks noGrp="1"/>
          </p:cNvSpPr>
          <p:nvPr>
            <p:ph type="title"/>
          </p:nvPr>
        </p:nvSpPr>
        <p:spPr bwMode="auto">
          <a:xfrm>
            <a:off x="3429000" y="685800"/>
            <a:ext cx="4948238" cy="887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429000" y="2020888"/>
            <a:ext cx="4946650"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752600" y="2878138"/>
            <a:ext cx="609600" cy="365125"/>
          </a:xfrm>
          <a:prstGeom prst="rect">
            <a:avLst/>
          </a:prstGeom>
        </p:spPr>
        <p:txBody>
          <a:bodyPr vert="horz" lIns="91440" tIns="45720" rIns="91440" bIns="45720" rtlCol="0" anchor="ctr"/>
          <a:lstStyle>
            <a:lvl1pPr algn="l" fontAlgn="auto">
              <a:spcBef>
                <a:spcPts val="0"/>
              </a:spcBef>
              <a:spcAft>
                <a:spcPts val="0"/>
              </a:spcAft>
              <a:defRPr sz="1800" b="1">
                <a:solidFill>
                  <a:schemeClr val="accent1"/>
                </a:solidFill>
                <a:latin typeface="+mn-lt"/>
                <a:ea typeface="+mn-ea"/>
                <a:cs typeface="+mn-cs"/>
              </a:defRPr>
            </a:lvl1pPr>
          </a:lstStyle>
          <a:p>
            <a:pPr>
              <a:defRPr/>
            </a:pPr>
            <a:fld id="{B97D7DCF-911C-D144-9DC9-1D63D4181CFC}" type="slidenum">
              <a:rPr lang="en-US"/>
              <a:pPr>
                <a:defRPr/>
              </a:pPr>
              <a:t>‹#›</a:t>
            </a:fld>
            <a:endParaRPr lang="en-US"/>
          </a:p>
        </p:txBody>
      </p:sp>
      <p:grpSp>
        <p:nvGrpSpPr>
          <p:cNvPr id="1031" name="Group 18"/>
          <p:cNvGrpSpPr>
            <a:grpSpLocks/>
          </p:cNvGrpSpPr>
          <p:nvPr/>
        </p:nvGrpSpPr>
        <p:grpSpPr bwMode="auto">
          <a:xfrm>
            <a:off x="842963"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1033" name="Group 10"/>
            <p:cNvGrpSpPr>
              <a:grpSpLocks noChangeAspect="1"/>
            </p:cNvGrpSpPr>
            <p:nvPr userDrawn="1"/>
          </p:nvGrpSpPr>
          <p:grpSpPr bwMode="auto">
            <a:xfrm>
              <a:off x="948372" y="3034352"/>
              <a:ext cx="700732" cy="800822"/>
              <a:chOff x="1230573" y="1890215"/>
              <a:chExt cx="1444388" cy="1650696"/>
            </a:xfrm>
          </p:grpSpPr>
          <p:sp>
            <p:nvSpPr>
              <p:cNvPr id="12" name="Oval 11"/>
              <p:cNvSpPr/>
              <p:nvPr userDrawn="1"/>
            </p:nvSpPr>
            <p:spPr>
              <a:xfrm>
                <a:off x="1231958" y="1888898"/>
                <a:ext cx="1443061" cy="939131"/>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12"/>
              <p:cNvSpPr/>
              <p:nvPr userDrawn="1"/>
            </p:nvSpPr>
            <p:spPr>
              <a:xfrm>
                <a:off x="1935492" y="2844391"/>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4" name="Oval 13"/>
              <p:cNvSpPr/>
              <p:nvPr userDrawn="1"/>
            </p:nvSpPr>
            <p:spPr>
              <a:xfrm>
                <a:off x="1902769" y="3276327"/>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5" name="Oval 14"/>
              <p:cNvSpPr/>
              <p:nvPr userDrawn="1"/>
            </p:nvSpPr>
            <p:spPr>
              <a:xfrm>
                <a:off x="1634445" y="2392822"/>
                <a:ext cx="621726"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Tree>
  </p:cSld>
  <p:clrMap bg1="lt1" tx1="dk1" bg2="lt2" tx2="dk2" accent1="accent1" accent2="accent2" accent3="accent3" accent4="accent4" accent5="accent5" accent6="accent6" hlink="hlink" folHlink="folHlink"/>
  <p:sldLayoutIdLst>
    <p:sldLayoutId id="2147483719" r:id="rId1"/>
    <p:sldLayoutId id="2147483709" r:id="rId2"/>
    <p:sldLayoutId id="2147483720" r:id="rId3"/>
    <p:sldLayoutId id="2147483721" r:id="rId4"/>
    <p:sldLayoutId id="2147483722" r:id="rId5"/>
    <p:sldLayoutId id="2147483723" r:id="rId6"/>
    <p:sldLayoutId id="2147483724" r:id="rId7"/>
    <p:sldLayoutId id="2147483725"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rtl="0" eaLnBrk="0" fontAlgn="base" hangingPunct="0">
        <a:spcBef>
          <a:spcPct val="0"/>
        </a:spcBef>
        <a:spcAft>
          <a:spcPct val="0"/>
        </a:spcAft>
        <a:defRPr sz="2800" kern="1200">
          <a:solidFill>
            <a:schemeClr val="accent1"/>
          </a:solidFill>
          <a:latin typeface="+mj-lt"/>
          <a:ea typeface="ＭＳ Ｐゴシック" pitchFamily="35" charset="-128"/>
          <a:cs typeface="ＭＳ Ｐゴシック" pitchFamily="35" charset="-128"/>
        </a:defRPr>
      </a:lvl1pPr>
      <a:lvl2pPr algn="l" rtl="0" eaLnBrk="0" fontAlgn="base" hangingPunct="0">
        <a:spcBef>
          <a:spcPct val="0"/>
        </a:spcBef>
        <a:spcAft>
          <a:spcPct val="0"/>
        </a:spcAft>
        <a:defRPr sz="2800">
          <a:solidFill>
            <a:schemeClr val="accent1"/>
          </a:solidFill>
          <a:latin typeface="News Gothic MT" pitchFamily="35" charset="0"/>
          <a:ea typeface="ＭＳ Ｐゴシック" pitchFamily="35" charset="-128"/>
          <a:cs typeface="ＭＳ Ｐゴシック" pitchFamily="35" charset="-128"/>
        </a:defRPr>
      </a:lvl2pPr>
      <a:lvl3pPr algn="l" rtl="0" eaLnBrk="0" fontAlgn="base" hangingPunct="0">
        <a:spcBef>
          <a:spcPct val="0"/>
        </a:spcBef>
        <a:spcAft>
          <a:spcPct val="0"/>
        </a:spcAft>
        <a:defRPr sz="2800">
          <a:solidFill>
            <a:schemeClr val="accent1"/>
          </a:solidFill>
          <a:latin typeface="News Gothic MT" pitchFamily="35" charset="0"/>
          <a:ea typeface="ＭＳ Ｐゴシック" pitchFamily="35" charset="-128"/>
          <a:cs typeface="ＭＳ Ｐゴシック" pitchFamily="35" charset="-128"/>
        </a:defRPr>
      </a:lvl3pPr>
      <a:lvl4pPr algn="l" rtl="0" eaLnBrk="0" fontAlgn="base" hangingPunct="0">
        <a:spcBef>
          <a:spcPct val="0"/>
        </a:spcBef>
        <a:spcAft>
          <a:spcPct val="0"/>
        </a:spcAft>
        <a:defRPr sz="2800">
          <a:solidFill>
            <a:schemeClr val="accent1"/>
          </a:solidFill>
          <a:latin typeface="News Gothic MT" pitchFamily="35" charset="0"/>
          <a:ea typeface="ＭＳ Ｐゴシック" pitchFamily="35" charset="-128"/>
          <a:cs typeface="ＭＳ Ｐゴシック" pitchFamily="35" charset="-128"/>
        </a:defRPr>
      </a:lvl4pPr>
      <a:lvl5pPr algn="l" rtl="0" eaLnBrk="0" fontAlgn="base" hangingPunct="0">
        <a:spcBef>
          <a:spcPct val="0"/>
        </a:spcBef>
        <a:spcAft>
          <a:spcPct val="0"/>
        </a:spcAft>
        <a:defRPr sz="2800">
          <a:solidFill>
            <a:schemeClr val="accent1"/>
          </a:solidFill>
          <a:latin typeface="News Gothic MT" pitchFamily="35" charset="0"/>
          <a:ea typeface="ＭＳ Ｐゴシック" pitchFamily="35" charset="-128"/>
          <a:cs typeface="ＭＳ Ｐゴシック" pitchFamily="35" charset="-128"/>
        </a:defRPr>
      </a:lvl5pPr>
      <a:lvl6pPr marL="457200" algn="l" rtl="0" fontAlgn="base">
        <a:spcBef>
          <a:spcPct val="0"/>
        </a:spcBef>
        <a:spcAft>
          <a:spcPct val="0"/>
        </a:spcAft>
        <a:defRPr sz="2800">
          <a:solidFill>
            <a:schemeClr val="accent1"/>
          </a:solidFill>
          <a:latin typeface="News Gothic MT" pitchFamily="35" charset="0"/>
          <a:ea typeface="ＭＳ Ｐゴシック" pitchFamily="35" charset="-128"/>
          <a:cs typeface="ＭＳ Ｐゴシック" pitchFamily="35" charset="-128"/>
        </a:defRPr>
      </a:lvl6pPr>
      <a:lvl7pPr marL="914400" algn="l" rtl="0" fontAlgn="base">
        <a:spcBef>
          <a:spcPct val="0"/>
        </a:spcBef>
        <a:spcAft>
          <a:spcPct val="0"/>
        </a:spcAft>
        <a:defRPr sz="2800">
          <a:solidFill>
            <a:schemeClr val="accent1"/>
          </a:solidFill>
          <a:latin typeface="News Gothic MT" pitchFamily="35" charset="0"/>
          <a:ea typeface="ＭＳ Ｐゴシック" pitchFamily="35" charset="-128"/>
          <a:cs typeface="ＭＳ Ｐゴシック" pitchFamily="35" charset="-128"/>
        </a:defRPr>
      </a:lvl7pPr>
      <a:lvl8pPr marL="1371600" algn="l" rtl="0" fontAlgn="base">
        <a:spcBef>
          <a:spcPct val="0"/>
        </a:spcBef>
        <a:spcAft>
          <a:spcPct val="0"/>
        </a:spcAft>
        <a:defRPr sz="2800">
          <a:solidFill>
            <a:schemeClr val="accent1"/>
          </a:solidFill>
          <a:latin typeface="News Gothic MT" pitchFamily="35" charset="0"/>
          <a:ea typeface="ＭＳ Ｐゴシック" pitchFamily="35" charset="-128"/>
          <a:cs typeface="ＭＳ Ｐゴシック" pitchFamily="35" charset="-128"/>
        </a:defRPr>
      </a:lvl8pPr>
      <a:lvl9pPr marL="1828800" algn="l" rtl="0" fontAlgn="base">
        <a:spcBef>
          <a:spcPct val="0"/>
        </a:spcBef>
        <a:spcAft>
          <a:spcPct val="0"/>
        </a:spcAft>
        <a:defRPr sz="2800">
          <a:solidFill>
            <a:schemeClr val="accent1"/>
          </a:solidFill>
          <a:latin typeface="News Gothic MT" pitchFamily="35" charset="0"/>
          <a:ea typeface="ＭＳ Ｐゴシック" pitchFamily="35" charset="-128"/>
          <a:cs typeface="ＭＳ Ｐゴシック" pitchFamily="35" charset="-128"/>
        </a:defRPr>
      </a:lvl9pPr>
    </p:titleStyle>
    <p:bodyStyle>
      <a:lvl1pPr marL="228600" indent="-228600" algn="l" rtl="0" eaLnBrk="0" fontAlgn="base" hangingPunct="0">
        <a:spcBef>
          <a:spcPts val="1800"/>
        </a:spcBef>
        <a:spcAft>
          <a:spcPct val="0"/>
        </a:spcAft>
        <a:buClr>
          <a:schemeClr val="accent1"/>
        </a:buClr>
        <a:buSzPct val="130000"/>
        <a:buFont typeface="Wingdings" pitchFamily="35" charset="2"/>
        <a:buChar char="§"/>
        <a:defRPr kern="1200">
          <a:solidFill>
            <a:srgbClr val="404040"/>
          </a:solidFill>
          <a:latin typeface="+mn-lt"/>
          <a:ea typeface="ＭＳ Ｐゴシック" pitchFamily="35" charset="-128"/>
          <a:cs typeface="ＭＳ Ｐゴシック" pitchFamily="35" charset="-128"/>
        </a:defRPr>
      </a:lvl1pPr>
      <a:lvl2pPr marL="457200" indent="-228600" algn="l" rtl="0" eaLnBrk="0" fontAlgn="base" hangingPunct="0">
        <a:spcBef>
          <a:spcPts val="600"/>
        </a:spcBef>
        <a:spcAft>
          <a:spcPct val="0"/>
        </a:spcAft>
        <a:buClr>
          <a:schemeClr val="accent2"/>
        </a:buClr>
        <a:buSzPct val="130000"/>
        <a:buFont typeface="Wingdings" pitchFamily="35" charset="2"/>
        <a:buChar char="§"/>
        <a:defRPr kern="1200">
          <a:solidFill>
            <a:srgbClr val="404040"/>
          </a:solidFill>
          <a:latin typeface="+mn-lt"/>
          <a:ea typeface="ＭＳ Ｐゴシック" pitchFamily="35" charset="-128"/>
          <a:cs typeface="+mn-cs"/>
        </a:defRPr>
      </a:lvl2pPr>
      <a:lvl3pPr marL="685800" indent="-228600" algn="l" rtl="0" eaLnBrk="0" fontAlgn="base" hangingPunct="0">
        <a:spcBef>
          <a:spcPts val="600"/>
        </a:spcBef>
        <a:spcAft>
          <a:spcPct val="0"/>
        </a:spcAft>
        <a:buClr>
          <a:schemeClr val="accent1"/>
        </a:buClr>
        <a:buSzPct val="130000"/>
        <a:buFont typeface="Wingdings" pitchFamily="35" charset="2"/>
        <a:buChar char="§"/>
        <a:defRPr kern="1200">
          <a:solidFill>
            <a:srgbClr val="404040"/>
          </a:solidFill>
          <a:latin typeface="+mn-lt"/>
          <a:ea typeface="ＭＳ Ｐゴシック" pitchFamily="35" charset="-128"/>
          <a:cs typeface="+mn-cs"/>
        </a:defRPr>
      </a:lvl3pPr>
      <a:lvl4pPr marL="914400" indent="-228600" algn="l" rtl="0" eaLnBrk="0" fontAlgn="base" hangingPunct="0">
        <a:spcBef>
          <a:spcPts val="600"/>
        </a:spcBef>
        <a:spcAft>
          <a:spcPct val="0"/>
        </a:spcAft>
        <a:buClr>
          <a:schemeClr val="accent2"/>
        </a:buClr>
        <a:buSzPct val="130000"/>
        <a:buFont typeface="Wingdings" pitchFamily="35" charset="2"/>
        <a:buChar char="§"/>
        <a:defRPr kern="1200">
          <a:solidFill>
            <a:srgbClr val="404040"/>
          </a:solidFill>
          <a:latin typeface="+mn-lt"/>
          <a:ea typeface="ＭＳ Ｐゴシック" pitchFamily="35" charset="-128"/>
          <a:cs typeface="+mn-cs"/>
        </a:defRPr>
      </a:lvl4pPr>
      <a:lvl5pPr marL="1143000" indent="-228600" algn="l" rtl="0" eaLnBrk="0" fontAlgn="base" hangingPunct="0">
        <a:spcBef>
          <a:spcPts val="600"/>
        </a:spcBef>
        <a:spcAft>
          <a:spcPct val="0"/>
        </a:spcAft>
        <a:buClr>
          <a:schemeClr val="accent1"/>
        </a:buClr>
        <a:buSzPct val="130000"/>
        <a:buFont typeface="Wingdings" pitchFamily="35" charset="2"/>
        <a:buChar char="§"/>
        <a:defRPr kern="1200">
          <a:solidFill>
            <a:srgbClr val="404040"/>
          </a:solidFill>
          <a:latin typeface="+mn-lt"/>
          <a:ea typeface="ＭＳ Ｐゴシック" pitchFamily="3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images.google.com/imgres?imgurl=http://www.mtaa.net/images/mtaaRR/cage.jpg&amp;imgrefurl=http://www.mtaa.net/mtaaRR/news/twhid/john_cage_has_a_secret.html&amp;usg=__wsOB8Pt5m5U0hW7FGnVPq3yCuzQ=&amp;h=294&amp;w=380&amp;sz=11&amp;hl=en&amp;start=61&amp;sig2=lmhAghVXCfmj_p4Mvu1M7g&amp;um=1&amp;tbnid=53cNnKlW7wWtuM:&amp;tbnh=95&amp;tbnw=123&amp;prev=/images?q=john+cage&amp;ndsp=18&amp;hl=en&amp;client=safari&amp;rls=en-us&amp;sa=N&amp;start=54&amp;um=1&amp;ei=gqemSvWtHI_GlAex8ZGGBw" TargetMode="Externa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14.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hyperlink" Target="http://www.youtube.com/watch?v=Pdn6wrM1Hqw&amp;feature=fvw" TargetMode="External"/><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jpeg"/></Relationships>
</file>

<file path=ppt/slides/_rels/slide21.xml.rels><?xml version="1.0" encoding="UTF-8" standalone="yes"?>
<Relationships xmlns="http://schemas.openxmlformats.org/package/2006/relationships"><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22.xml.rels><?xml version="1.0" encoding="UTF-8" standalone="yes"?>
<Relationships xmlns="http://schemas.openxmlformats.org/package/2006/relationships"><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hyperlink" Target="http://www.youtube.com/watch?v=RSidtxfYxfs&amp;NR=1" TargetMode="External"/><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ubtitle 2"/>
          <p:cNvSpPr>
            <a:spLocks noGrp="1"/>
          </p:cNvSpPr>
          <p:nvPr>
            <p:ph type="subTitle" idx="1"/>
          </p:nvPr>
        </p:nvSpPr>
        <p:spPr>
          <a:xfrm>
            <a:off x="4054475" y="3384550"/>
            <a:ext cx="3273425" cy="530225"/>
          </a:xfrm>
        </p:spPr>
        <p:txBody>
          <a:bodyPr/>
          <a:lstStyle/>
          <a:p>
            <a:pPr>
              <a:spcBef>
                <a:spcPct val="0"/>
              </a:spcBef>
              <a:buFont typeface="Wingdings" pitchFamily="35" charset="2"/>
              <a:buNone/>
            </a:pPr>
            <a:endParaRPr lang="en-US">
              <a:ea typeface="ＭＳ Ｐゴシック" pitchFamily="35" charset="-128"/>
              <a:cs typeface="ＭＳ Ｐゴシック" pitchFamily="35" charset="-128"/>
            </a:endParaRPr>
          </a:p>
        </p:txBody>
      </p:sp>
      <p:pic>
        <p:nvPicPr>
          <p:cNvPr id="5" name="Picture 4"/>
          <p:cNvPicPr>
            <a:picLocks noChangeAspect="1"/>
          </p:cNvPicPr>
          <p:nvPr/>
        </p:nvPicPr>
        <p:blipFill>
          <a:blip r:embed="rId2"/>
          <a:stretch>
            <a:fillRect/>
          </a:stretch>
        </p:blipFill>
        <p:spPr>
          <a:xfrm>
            <a:off x="1589403" y="2021650"/>
            <a:ext cx="1938482" cy="2571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3614724" y="2021650"/>
            <a:ext cx="1943049" cy="2571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stretch>
            <a:fillRect/>
          </a:stretch>
        </p:blipFill>
        <p:spPr>
          <a:xfrm>
            <a:off x="5644613" y="2011826"/>
            <a:ext cx="1906251" cy="2581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1"/>
          <p:cNvSpPr txBox="1">
            <a:spLocks/>
          </p:cNvSpPr>
          <p:nvPr/>
        </p:nvSpPr>
        <p:spPr bwMode="auto">
          <a:xfrm>
            <a:off x="2870200" y="685800"/>
            <a:ext cx="4948238" cy="887413"/>
          </a:xfrm>
          <a:prstGeom prst="rect">
            <a:avLst/>
          </a:prstGeom>
          <a:noFill/>
          <a:ln w="9525">
            <a:noFill/>
            <a:miter lim="800000"/>
            <a:headEnd/>
            <a:tailEnd/>
          </a:ln>
        </p:spPr>
        <p:txBody>
          <a:bodyPr anchor="b">
            <a:prstTxWarp prst="textNoShape">
              <a:avLst/>
            </a:prstTxWarp>
          </a:bodyPr>
          <a:lstStyle/>
          <a:p>
            <a:pPr algn="r" defTabSz="914400">
              <a:defRPr/>
            </a:pPr>
            <a:r>
              <a:rPr lang="en-US" sz="2000">
                <a:solidFill>
                  <a:schemeClr val="accent1"/>
                </a:solidFill>
                <a:latin typeface="+mj-lt"/>
              </a:rPr>
              <a:t>performance art</a:t>
            </a:r>
            <a:endParaRPr lang="en-US" sz="2000" dirty="0">
              <a:solidFill>
                <a:schemeClr val="accent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8677"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8678" name="TextBox 5"/>
          <p:cNvSpPr txBox="1">
            <a:spLocks noChangeArrowheads="1"/>
          </p:cNvSpPr>
          <p:nvPr/>
        </p:nvSpPr>
        <p:spPr bwMode="auto">
          <a:xfrm>
            <a:off x="2268538" y="2628900"/>
            <a:ext cx="3192462" cy="1600200"/>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Much of performance art’s lineage is derived from the visual arts, especially conceptual art, but it also has drawn from music, such as  the work of john cage, and from theater,  such as augusto boal’s </a:t>
            </a:r>
            <a:r>
              <a:rPr lang="en-US" sz="1400" i="1">
                <a:solidFill>
                  <a:srgbClr val="6E9EC2"/>
                </a:solidFill>
                <a:latin typeface="News Gothic MT" pitchFamily="35" charset="0"/>
              </a:rPr>
              <a:t>Theater of the Oppressed.</a:t>
            </a:r>
          </a:p>
        </p:txBody>
      </p:sp>
      <p:sp>
        <p:nvSpPr>
          <p:cNvPr id="28679" name="TextBox 5"/>
          <p:cNvSpPr txBox="1">
            <a:spLocks noChangeArrowheads="1"/>
          </p:cNvSpPr>
          <p:nvPr/>
        </p:nvSpPr>
        <p:spPr bwMode="auto">
          <a:xfrm>
            <a:off x="5513388" y="2368550"/>
            <a:ext cx="2681287" cy="461963"/>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a theater of the oppressed workshop</a:t>
            </a:r>
          </a:p>
          <a:p>
            <a:pPr algn="ctr"/>
            <a:r>
              <a:rPr lang="en-US" sz="1200">
                <a:solidFill>
                  <a:schemeClr val="accent1"/>
                </a:solidFill>
              </a:rPr>
              <a:t>In new york city</a:t>
            </a:r>
          </a:p>
        </p:txBody>
      </p:sp>
      <p:pic>
        <p:nvPicPr>
          <p:cNvPr id="9" name="Picture 8" descr="300px-Theatre_of_the_Oppressed1.jpg"/>
          <p:cNvPicPr>
            <a:picLocks noChangeAspect="1"/>
          </p:cNvPicPr>
          <p:nvPr/>
        </p:nvPicPr>
        <p:blipFill>
          <a:blip r:embed="rId2"/>
          <a:stretch>
            <a:fillRect/>
          </a:stretch>
        </p:blipFill>
        <p:spPr>
          <a:xfrm>
            <a:off x="5461000" y="2830035"/>
            <a:ext cx="2742185" cy="1837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screen-capture-1.png"/>
          <p:cNvPicPr>
            <a:picLocks noChangeAspect="1"/>
          </p:cNvPicPr>
          <p:nvPr/>
        </p:nvPicPr>
        <p:blipFill>
          <a:blip r:embed="rId3"/>
          <a:stretch>
            <a:fillRect/>
          </a:stretch>
        </p:blipFill>
        <p:spPr>
          <a:xfrm>
            <a:off x="645926" y="2830035"/>
            <a:ext cx="1327252" cy="1305008"/>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9701"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9702" name="TextBox 5"/>
          <p:cNvSpPr txBox="1">
            <a:spLocks noChangeArrowheads="1"/>
          </p:cNvSpPr>
          <p:nvPr/>
        </p:nvSpPr>
        <p:spPr bwMode="auto">
          <a:xfrm>
            <a:off x="2268538" y="2628900"/>
            <a:ext cx="3192462" cy="1600200"/>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much of performance art’s lineage is derived from the visual arts, especially conceptual art, but it also has drawn from music, such as  the work of john cage, and from theater,  such as augusto boal’s </a:t>
            </a:r>
            <a:r>
              <a:rPr lang="en-US" sz="1400" i="1">
                <a:solidFill>
                  <a:srgbClr val="6E9EC2"/>
                </a:solidFill>
                <a:latin typeface="News Gothic MT" pitchFamily="35" charset="0"/>
              </a:rPr>
              <a:t>Theater of the Oppressed.</a:t>
            </a:r>
          </a:p>
        </p:txBody>
      </p:sp>
      <p:sp>
        <p:nvSpPr>
          <p:cNvPr id="29703" name="TextBox 5"/>
          <p:cNvSpPr txBox="1">
            <a:spLocks noChangeArrowheads="1"/>
          </p:cNvSpPr>
          <p:nvPr/>
        </p:nvSpPr>
        <p:spPr bwMode="auto">
          <a:xfrm>
            <a:off x="5461000" y="2490788"/>
            <a:ext cx="26749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 performance of cage’s </a:t>
            </a:r>
            <a:r>
              <a:rPr lang="en-US" sz="1200" i="1">
                <a:solidFill>
                  <a:schemeClr val="accent1"/>
                </a:solidFill>
              </a:rPr>
              <a:t>water walk</a:t>
            </a:r>
          </a:p>
        </p:txBody>
      </p:sp>
      <p:pic>
        <p:nvPicPr>
          <p:cNvPr id="8" name="Picture 7">
            <a:hlinkClick r:id="rId2"/>
          </p:cNvPr>
          <p:cNvPicPr>
            <a:picLocks noChangeAspect="1"/>
          </p:cNvPicPr>
          <p:nvPr/>
        </p:nvPicPr>
        <p:blipFill>
          <a:blip r:embed="rId3"/>
          <a:stretch>
            <a:fillRect/>
          </a:stretch>
        </p:blipFill>
        <p:spPr>
          <a:xfrm>
            <a:off x="5461000" y="2833301"/>
            <a:ext cx="2631046" cy="2035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screen-capture-1.png"/>
          <p:cNvPicPr>
            <a:picLocks noChangeAspect="1"/>
          </p:cNvPicPr>
          <p:nvPr/>
        </p:nvPicPr>
        <p:blipFill>
          <a:blip r:embed="rId4"/>
          <a:stretch>
            <a:fillRect/>
          </a:stretch>
        </p:blipFill>
        <p:spPr>
          <a:xfrm>
            <a:off x="645926" y="2830035"/>
            <a:ext cx="1327252" cy="1305008"/>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0725"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30726" name="TextBox 5"/>
          <p:cNvSpPr txBox="1">
            <a:spLocks noChangeArrowheads="1"/>
          </p:cNvSpPr>
          <p:nvPr/>
        </p:nvSpPr>
        <p:spPr bwMode="auto">
          <a:xfrm>
            <a:off x="2268538" y="1893888"/>
            <a:ext cx="3192462" cy="1816100"/>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a:solidFill>
                <a:srgbClr val="6E9EC2"/>
              </a:solidFill>
              <a:latin typeface="News Gothic MT" pitchFamily="35" charset="0"/>
            </a:endParaRPr>
          </a:p>
          <a:p>
            <a:r>
              <a:rPr lang="en-US" sz="1400" b="1">
                <a:solidFill>
                  <a:srgbClr val="6E9EC2"/>
                </a:solidFill>
                <a:latin typeface="News Gothic MT" pitchFamily="35" charset="0"/>
              </a:rPr>
              <a:t>significant gesture</a:t>
            </a:r>
            <a:r>
              <a:rPr lang="en-US" sz="1400">
                <a:solidFill>
                  <a:srgbClr val="6E9EC2"/>
                </a:solidFill>
                <a:latin typeface="News Gothic MT" pitchFamily="35" charset="0"/>
              </a:rPr>
              <a:t>-</a:t>
            </a:r>
          </a:p>
          <a:p>
            <a:endParaRPr lang="en-US" sz="1400">
              <a:solidFill>
                <a:srgbClr val="6E9EC2"/>
              </a:solidFill>
              <a:latin typeface="News Gothic MT" pitchFamily="35" charset="0"/>
            </a:endParaRPr>
          </a:p>
          <a:p>
            <a:r>
              <a:rPr lang="en-US" sz="1400">
                <a:solidFill>
                  <a:srgbClr val="6E9EC2"/>
                </a:solidFill>
                <a:latin typeface="News Gothic MT" pitchFamily="35" charset="0"/>
              </a:rPr>
              <a:t>a simple action or a body movement that takes on special significance through repetition, exaggeration, isolation, or context</a:t>
            </a:r>
          </a:p>
        </p:txBody>
      </p:sp>
      <p:sp>
        <p:nvSpPr>
          <p:cNvPr id="30727"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pic>
        <p:nvPicPr>
          <p:cNvPr id="9" name="Picture 8" descr="hitchcock_alfred2_122820070432.jpg"/>
          <p:cNvPicPr>
            <a:picLocks noChangeAspect="1"/>
          </p:cNvPicPr>
          <p:nvPr/>
        </p:nvPicPr>
        <p:blipFill>
          <a:blip r:embed="rId2"/>
          <a:stretch>
            <a:fillRect/>
          </a:stretch>
        </p:blipFill>
        <p:spPr>
          <a:xfrm>
            <a:off x="5306892" y="3824497"/>
            <a:ext cx="2032343" cy="1656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3729716159_9a73bc350b.jpg"/>
          <p:cNvPicPr>
            <a:picLocks noChangeAspect="1"/>
          </p:cNvPicPr>
          <p:nvPr/>
        </p:nvPicPr>
        <p:blipFill>
          <a:blip r:embed="rId3"/>
          <a:stretch>
            <a:fillRect/>
          </a:stretch>
        </p:blipFill>
        <p:spPr>
          <a:xfrm>
            <a:off x="5306892" y="1829954"/>
            <a:ext cx="2798698" cy="1875127"/>
          </a:xfrm>
          <a:prstGeom prst="roundRect">
            <a:avLst>
              <a:gd name="adj" fmla="val 8594"/>
            </a:avLst>
          </a:prstGeom>
          <a:solidFill>
            <a:srgbClr val="FFFFFF">
              <a:shade val="85000"/>
            </a:srgbClr>
          </a:solidFill>
          <a:ln>
            <a:noFill/>
          </a:ln>
          <a:effectLst>
            <a:reflection stA="0" endPos="0" dir="5400000" sy="-100000" algn="bl" rotWithShape="0"/>
          </a:effectLst>
        </p:spPr>
      </p:pic>
      <p:sp>
        <p:nvSpPr>
          <p:cNvPr id="30730" name="TextBox 10"/>
          <p:cNvSpPr txBox="1">
            <a:spLocks noChangeArrowheads="1"/>
          </p:cNvSpPr>
          <p:nvPr/>
        </p:nvSpPr>
        <p:spPr bwMode="auto">
          <a:xfrm>
            <a:off x="2428875" y="4375150"/>
            <a:ext cx="2622550" cy="646113"/>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 top   from we are karen finley</a:t>
            </a:r>
          </a:p>
          <a:p>
            <a:endParaRPr lang="en-US" sz="1200">
              <a:solidFill>
                <a:schemeClr val="accent1"/>
              </a:solidFill>
            </a:endParaRPr>
          </a:p>
          <a:p>
            <a:r>
              <a:rPr lang="en-US" sz="1200">
                <a:solidFill>
                  <a:schemeClr val="accent1"/>
                </a:solidFill>
              </a:rPr>
              <a:t>right  from alfred hitchcock presents</a:t>
            </a:r>
          </a:p>
        </p:txBody>
      </p:sp>
      <p:pic>
        <p:nvPicPr>
          <p:cNvPr id="13" name="Picture 12"/>
          <p:cNvPicPr>
            <a:picLocks noChangeAspect="1"/>
          </p:cNvPicPr>
          <p:nvPr/>
        </p:nvPicPr>
        <p:blipFill>
          <a:blip r:embed="rId4"/>
          <a:stretch>
            <a:fillRect/>
          </a:stretch>
        </p:blipFill>
        <p:spPr>
          <a:xfrm>
            <a:off x="770706" y="2986864"/>
            <a:ext cx="1096358" cy="1048690"/>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1749"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31750" name="TextBox 5"/>
          <p:cNvSpPr txBox="1">
            <a:spLocks noChangeArrowheads="1"/>
          </p:cNvSpPr>
          <p:nvPr/>
        </p:nvSpPr>
        <p:spPr bwMode="auto">
          <a:xfrm>
            <a:off x="2268538" y="1893888"/>
            <a:ext cx="3192462" cy="1816100"/>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a:solidFill>
                <a:srgbClr val="6E9EC2"/>
              </a:solidFill>
              <a:latin typeface="News Gothic MT" pitchFamily="35" charset="0"/>
            </a:endParaRPr>
          </a:p>
          <a:p>
            <a:r>
              <a:rPr lang="en-US" sz="1400" b="1">
                <a:solidFill>
                  <a:srgbClr val="6E9EC2"/>
                </a:solidFill>
                <a:latin typeface="News Gothic MT" pitchFamily="35" charset="0"/>
              </a:rPr>
              <a:t>significant gesture-</a:t>
            </a:r>
          </a:p>
          <a:p>
            <a:endParaRPr lang="en-US" sz="1400">
              <a:solidFill>
                <a:srgbClr val="6E9EC2"/>
              </a:solidFill>
              <a:latin typeface="News Gothic MT" pitchFamily="35" charset="0"/>
            </a:endParaRPr>
          </a:p>
          <a:p>
            <a:r>
              <a:rPr lang="en-US" sz="1400">
                <a:solidFill>
                  <a:srgbClr val="6E9EC2"/>
                </a:solidFill>
                <a:latin typeface="News Gothic MT" pitchFamily="35" charset="0"/>
              </a:rPr>
              <a:t>a simple action or a body movement that takes on special significance through repetition, exaggeration, isolation, or context</a:t>
            </a:r>
          </a:p>
        </p:txBody>
      </p:sp>
      <p:sp>
        <p:nvSpPr>
          <p:cNvPr id="31751"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1752" name="TextBox 10"/>
          <p:cNvSpPr txBox="1">
            <a:spLocks noChangeArrowheads="1"/>
          </p:cNvSpPr>
          <p:nvPr/>
        </p:nvSpPr>
        <p:spPr bwMode="auto">
          <a:xfrm>
            <a:off x="5438775" y="1836738"/>
            <a:ext cx="2498725" cy="461962"/>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 maria abromovic </a:t>
            </a:r>
            <a:r>
              <a:rPr lang="en-US" sz="1200" i="1">
                <a:solidFill>
                  <a:schemeClr val="accent1"/>
                </a:solidFill>
              </a:rPr>
              <a:t>balkan baroque</a:t>
            </a:r>
          </a:p>
          <a:p>
            <a:endParaRPr lang="en-US" sz="1200">
              <a:solidFill>
                <a:schemeClr val="accent1"/>
              </a:solidFill>
            </a:endParaRPr>
          </a:p>
        </p:txBody>
      </p:sp>
      <p:pic>
        <p:nvPicPr>
          <p:cNvPr id="13" name="Picture 12" descr="6ca0541c72e438ba5ebb.jpg"/>
          <p:cNvPicPr>
            <a:picLocks noChangeAspect="1"/>
          </p:cNvPicPr>
          <p:nvPr/>
        </p:nvPicPr>
        <p:blipFill>
          <a:blip r:embed="rId2"/>
          <a:stretch>
            <a:fillRect/>
          </a:stretch>
        </p:blipFill>
        <p:spPr>
          <a:xfrm>
            <a:off x="5613407" y="2074686"/>
            <a:ext cx="2185667" cy="3271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abramovic.jpg"/>
          <p:cNvPicPr>
            <a:picLocks noChangeAspect="1"/>
          </p:cNvPicPr>
          <p:nvPr/>
        </p:nvPicPr>
        <p:blipFill>
          <a:blip r:embed="rId3"/>
          <a:stretch>
            <a:fillRect/>
          </a:stretch>
        </p:blipFill>
        <p:spPr>
          <a:xfrm>
            <a:off x="2750794" y="3875435"/>
            <a:ext cx="2230781" cy="1470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4"/>
          <a:stretch>
            <a:fillRect/>
          </a:stretch>
        </p:blipFill>
        <p:spPr>
          <a:xfrm>
            <a:off x="770706" y="2986864"/>
            <a:ext cx="1096358" cy="1048690"/>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2773"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1510" name="TextBox 5"/>
          <p:cNvSpPr txBox="1">
            <a:spLocks noChangeArrowheads="1"/>
          </p:cNvSpPr>
          <p:nvPr/>
        </p:nvSpPr>
        <p:spPr bwMode="auto">
          <a:xfrm>
            <a:off x="2268538" y="1833563"/>
            <a:ext cx="3192462" cy="1600200"/>
          </a:xfrm>
          <a:prstGeom prst="rect">
            <a:avLst/>
          </a:prstGeom>
          <a:noFill/>
          <a:ln w="9525">
            <a:noFill/>
            <a:miter lim="800000"/>
            <a:headEnd/>
            <a:tailEnd/>
          </a:ln>
        </p:spPr>
        <p:txBody>
          <a:bodyPr>
            <a:prstTxWarp prst="textNoShape">
              <a:avLst/>
            </a:prstTxWarp>
            <a:spAutoFit/>
          </a:bodyPr>
          <a:lstStyle/>
          <a:p>
            <a:pPr>
              <a:defRPr/>
            </a:pPr>
            <a:r>
              <a:rPr lang="en-US" sz="1400" dirty="0">
                <a:solidFill>
                  <a:srgbClr val="6E9EC2"/>
                </a:solidFill>
                <a:latin typeface="News Gothic MT" pitchFamily="35" charset="0"/>
              </a:rPr>
              <a:t>some key concepts:</a:t>
            </a:r>
          </a:p>
          <a:p>
            <a:pPr>
              <a:defRPr/>
            </a:pPr>
            <a:endParaRPr lang="en-US" sz="1400" dirty="0"/>
          </a:p>
          <a:p>
            <a:pPr>
              <a:defRPr/>
            </a:pPr>
            <a:r>
              <a:rPr lang="en-US" sz="1400" b="1" dirty="0">
                <a:solidFill>
                  <a:schemeClr val="accent3"/>
                </a:solidFill>
              </a:rPr>
              <a:t>reality vs. fiction: </a:t>
            </a:r>
          </a:p>
          <a:p>
            <a:pPr algn="just">
              <a:defRPr/>
            </a:pPr>
            <a:r>
              <a:rPr lang="en-US" sz="1400" dirty="0">
                <a:solidFill>
                  <a:schemeClr val="accent3"/>
                </a:solidFill>
              </a:rPr>
              <a:t>performance art is typically enacted (act out), not acted (act as) in the sense that most performance art is not heavily scripted. </a:t>
            </a:r>
            <a:endParaRPr lang="en-US" sz="1400" dirty="0">
              <a:solidFill>
                <a:srgbClr val="6E9EC2"/>
              </a:solidFill>
              <a:latin typeface="News Gothic MT" pitchFamily="35" charset="0"/>
            </a:endParaRPr>
          </a:p>
        </p:txBody>
      </p:sp>
      <p:sp>
        <p:nvSpPr>
          <p:cNvPr id="32775"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2776" name="TextBox 16"/>
          <p:cNvSpPr txBox="1">
            <a:spLocks noChangeArrowheads="1"/>
          </p:cNvSpPr>
          <p:nvPr/>
        </p:nvSpPr>
        <p:spPr bwMode="auto">
          <a:xfrm>
            <a:off x="5116513" y="5229225"/>
            <a:ext cx="2311400" cy="461963"/>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purfopuerto collaborative </a:t>
            </a:r>
            <a:r>
              <a:rPr lang="en-US" sz="1200" i="1">
                <a:solidFill>
                  <a:schemeClr val="accent1"/>
                </a:solidFill>
              </a:rPr>
              <a:t>solas</a:t>
            </a:r>
          </a:p>
          <a:p>
            <a:endParaRPr lang="en-US" sz="1200">
              <a:solidFill>
                <a:schemeClr val="accent1"/>
              </a:solidFill>
            </a:endParaRPr>
          </a:p>
        </p:txBody>
      </p:sp>
      <p:pic>
        <p:nvPicPr>
          <p:cNvPr id="18" name="Picture 17"/>
          <p:cNvPicPr>
            <a:picLocks noChangeAspect="1"/>
          </p:cNvPicPr>
          <p:nvPr/>
        </p:nvPicPr>
        <p:blipFill>
          <a:blip r:embed="rId2"/>
          <a:stretch>
            <a:fillRect/>
          </a:stretch>
        </p:blipFill>
        <p:spPr>
          <a:xfrm>
            <a:off x="2626915" y="3481711"/>
            <a:ext cx="2454159" cy="1986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screen-capture.png">
            <a:hlinkClick r:id="rId3"/>
          </p:cNvPr>
          <p:cNvPicPr>
            <a:picLocks noChangeAspect="1"/>
          </p:cNvPicPr>
          <p:nvPr/>
        </p:nvPicPr>
        <p:blipFill>
          <a:blip r:embed="rId4"/>
          <a:stretch>
            <a:fillRect/>
          </a:stretch>
        </p:blipFill>
        <p:spPr>
          <a:xfrm>
            <a:off x="5848825" y="2147286"/>
            <a:ext cx="2084164" cy="2591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9" name="TextBox 19"/>
          <p:cNvSpPr txBox="1">
            <a:spLocks noChangeArrowheads="1"/>
          </p:cNvSpPr>
          <p:nvPr/>
        </p:nvSpPr>
        <p:spPr bwMode="auto">
          <a:xfrm>
            <a:off x="5848350" y="4738688"/>
            <a:ext cx="2079625" cy="646112"/>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link </a:t>
            </a:r>
            <a:r>
              <a:rPr lang="en-US" sz="1200" i="1">
                <a:solidFill>
                  <a:schemeClr val="accent1"/>
                </a:solidFill>
              </a:rPr>
              <a:t>to andy warhol eating a</a:t>
            </a:r>
          </a:p>
          <a:p>
            <a:pPr algn="ctr"/>
            <a:r>
              <a:rPr lang="en-US" sz="1200" i="1">
                <a:solidFill>
                  <a:schemeClr val="accent1"/>
                </a:solidFill>
              </a:rPr>
              <a:t>cheeseburger</a:t>
            </a:r>
          </a:p>
          <a:p>
            <a:pPr algn="ctr"/>
            <a:endParaRPr lang="en-US" sz="1200">
              <a:solidFill>
                <a:schemeClr val="accent1"/>
              </a:solidFill>
            </a:endParaRPr>
          </a:p>
        </p:txBody>
      </p:sp>
      <p:pic>
        <p:nvPicPr>
          <p:cNvPr id="32780" name="Picture 20"/>
          <p:cNvPicPr>
            <a:picLocks noChangeAspect="1"/>
          </p:cNvPicPr>
          <p:nvPr/>
        </p:nvPicPr>
        <p:blipFill>
          <a:blip r:embed="rId5"/>
          <a:srcRect/>
          <a:stretch>
            <a:fillRect/>
          </a:stretch>
        </p:blipFill>
        <p:spPr bwMode="auto">
          <a:xfrm>
            <a:off x="434975" y="2824163"/>
            <a:ext cx="1473200" cy="1104900"/>
          </a:xfrm>
          <a:prstGeom prst="rect">
            <a:avLst/>
          </a:prstGeom>
          <a:noFill/>
          <a:ln w="9525">
            <a:noFill/>
            <a:miter lim="800000"/>
            <a:headEnd/>
            <a:tailEnd/>
          </a:ln>
        </p:spPr>
      </p:pic>
      <p:sp>
        <p:nvSpPr>
          <p:cNvPr id="23" name="Rectangle 22"/>
          <p:cNvSpPr/>
          <p:nvPr/>
        </p:nvSpPr>
        <p:spPr>
          <a:xfrm>
            <a:off x="270642" y="2572950"/>
            <a:ext cx="1473200" cy="1569660"/>
          </a:xfrm>
          <a:prstGeom prst="rect">
            <a:avLst/>
          </a:prstGeom>
          <a:noFill/>
          <a:ln>
            <a:noFill/>
          </a:ln>
        </p:spPr>
        <p:txBody>
          <a:bodyPr>
            <a:spAutoFit/>
          </a:bodyPr>
          <a:lstStyle/>
          <a:p>
            <a:pPr algn="ctr">
              <a:defRPr/>
            </a:pPr>
            <a:r>
              <a:rPr lang="en-US" sz="9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3797"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33798"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3799" name="TextBox 10"/>
          <p:cNvSpPr txBox="1">
            <a:spLocks noChangeArrowheads="1"/>
          </p:cNvSpPr>
          <p:nvPr/>
        </p:nvSpPr>
        <p:spPr bwMode="auto">
          <a:xfrm>
            <a:off x="5770563" y="1725613"/>
            <a:ext cx="2241550" cy="460375"/>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laurie anderson </a:t>
            </a:r>
            <a:r>
              <a:rPr lang="en-US" sz="1200" i="1">
                <a:solidFill>
                  <a:schemeClr val="accent1"/>
                </a:solidFill>
              </a:rPr>
              <a:t>united states</a:t>
            </a:r>
          </a:p>
          <a:p>
            <a:endParaRPr lang="en-US" sz="1200">
              <a:solidFill>
                <a:schemeClr val="accent1"/>
              </a:solidFill>
            </a:endParaRPr>
          </a:p>
        </p:txBody>
      </p:sp>
      <p:pic>
        <p:nvPicPr>
          <p:cNvPr id="10" name="Picture 9" descr="2245689430_5e87dba614.jpg"/>
          <p:cNvPicPr>
            <a:picLocks noChangeAspect="1"/>
          </p:cNvPicPr>
          <p:nvPr/>
        </p:nvPicPr>
        <p:blipFill>
          <a:blip r:embed="rId2"/>
          <a:stretch>
            <a:fillRect/>
          </a:stretch>
        </p:blipFill>
        <p:spPr>
          <a:xfrm>
            <a:off x="5629104" y="3936415"/>
            <a:ext cx="2523606" cy="1393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laurie_anderson.jpg"/>
          <p:cNvPicPr>
            <a:picLocks noChangeAspect="1"/>
          </p:cNvPicPr>
          <p:nvPr/>
        </p:nvPicPr>
        <p:blipFill>
          <a:blip r:embed="rId3"/>
          <a:stretch>
            <a:fillRect/>
          </a:stretch>
        </p:blipFill>
        <p:spPr>
          <a:xfrm>
            <a:off x="5637304" y="1962631"/>
            <a:ext cx="2497957" cy="1627241"/>
          </a:xfrm>
          <a:prstGeom prst="roundRect">
            <a:avLst>
              <a:gd name="adj" fmla="val 8594"/>
            </a:avLst>
          </a:prstGeom>
          <a:solidFill>
            <a:srgbClr val="FFFFFF">
              <a:shade val="85000"/>
            </a:srgbClr>
          </a:solidFill>
          <a:ln>
            <a:noFill/>
          </a:ln>
          <a:effectLst>
            <a:reflection stA="0" endPos="0" dir="5400000" sy="-100000" algn="bl" rotWithShape="0"/>
          </a:effectLst>
        </p:spPr>
      </p:pic>
      <p:sp>
        <p:nvSpPr>
          <p:cNvPr id="33802" name="TextBox 16"/>
          <p:cNvSpPr txBox="1">
            <a:spLocks noChangeArrowheads="1"/>
          </p:cNvSpPr>
          <p:nvPr/>
        </p:nvSpPr>
        <p:spPr bwMode="auto">
          <a:xfrm>
            <a:off x="5559425" y="3694113"/>
            <a:ext cx="2762250" cy="461962"/>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spalding gray </a:t>
            </a:r>
            <a:r>
              <a:rPr lang="en-US" sz="1200" i="1">
                <a:solidFill>
                  <a:schemeClr val="accent1"/>
                </a:solidFill>
              </a:rPr>
              <a:t>swimming to cambodia</a:t>
            </a:r>
          </a:p>
          <a:p>
            <a:endParaRPr lang="en-US" sz="1200">
              <a:solidFill>
                <a:schemeClr val="accent1"/>
              </a:solidFill>
            </a:endParaRPr>
          </a:p>
        </p:txBody>
      </p:sp>
      <p:sp>
        <p:nvSpPr>
          <p:cNvPr id="13" name="TextBox 5"/>
          <p:cNvSpPr txBox="1">
            <a:spLocks noChangeArrowheads="1"/>
          </p:cNvSpPr>
          <p:nvPr/>
        </p:nvSpPr>
        <p:spPr bwMode="auto">
          <a:xfrm>
            <a:off x="2268538" y="1822450"/>
            <a:ext cx="3192462" cy="2678113"/>
          </a:xfrm>
          <a:prstGeom prst="rect">
            <a:avLst/>
          </a:prstGeom>
          <a:noFill/>
          <a:ln w="9525">
            <a:noFill/>
            <a:miter lim="800000"/>
            <a:headEnd/>
            <a:tailEnd/>
          </a:ln>
        </p:spPr>
        <p:txBody>
          <a:bodyPr>
            <a:prstTxWarp prst="textNoShape">
              <a:avLst/>
            </a:prstTxWarp>
            <a:spAutoFit/>
          </a:bodyPr>
          <a:lstStyle/>
          <a:p>
            <a:pPr>
              <a:defRPr/>
            </a:pPr>
            <a:r>
              <a:rPr lang="en-US" sz="1400" dirty="0">
                <a:solidFill>
                  <a:srgbClr val="6E9EC2"/>
                </a:solidFill>
                <a:latin typeface="News Gothic MT" pitchFamily="35" charset="0"/>
              </a:rPr>
              <a:t>some key concepts:</a:t>
            </a:r>
          </a:p>
          <a:p>
            <a:pPr>
              <a:defRPr/>
            </a:pPr>
            <a:endParaRPr lang="en-US" sz="1400" dirty="0">
              <a:solidFill>
                <a:srgbClr val="6E9EC2"/>
              </a:solidFill>
              <a:latin typeface="News Gothic MT" pitchFamily="35" charset="0"/>
            </a:endParaRPr>
          </a:p>
          <a:p>
            <a:pPr>
              <a:defRPr/>
            </a:pPr>
            <a:endParaRPr lang="en-US" sz="1400" dirty="0"/>
          </a:p>
          <a:p>
            <a:pPr>
              <a:defRPr/>
            </a:pPr>
            <a:r>
              <a:rPr lang="en-US" sz="1400" b="1" dirty="0">
                <a:solidFill>
                  <a:schemeClr val="accent3"/>
                </a:solidFill>
              </a:rPr>
              <a:t>reality vs. fiction: </a:t>
            </a:r>
          </a:p>
          <a:p>
            <a:pPr algn="just">
              <a:defRPr/>
            </a:pPr>
            <a:r>
              <a:rPr lang="en-US" sz="1400" dirty="0">
                <a:solidFill>
                  <a:schemeClr val="accent3"/>
                </a:solidFill>
              </a:rPr>
              <a:t>however performance art does often involve role play and some of the best known artists associated with this genre such as </a:t>
            </a:r>
            <a:r>
              <a:rPr lang="en-US" sz="1400" dirty="0" err="1">
                <a:solidFill>
                  <a:schemeClr val="accent3"/>
                </a:solidFill>
              </a:rPr>
              <a:t>laurie</a:t>
            </a:r>
            <a:r>
              <a:rPr lang="en-US" sz="1400" dirty="0">
                <a:solidFill>
                  <a:schemeClr val="accent3"/>
                </a:solidFill>
              </a:rPr>
              <a:t> </a:t>
            </a:r>
            <a:r>
              <a:rPr lang="en-US" sz="1400" dirty="0" err="1">
                <a:solidFill>
                  <a:schemeClr val="accent3"/>
                </a:solidFill>
              </a:rPr>
              <a:t>anderson</a:t>
            </a:r>
            <a:r>
              <a:rPr lang="en-US" sz="1400" dirty="0">
                <a:solidFill>
                  <a:schemeClr val="accent3"/>
                </a:solidFill>
              </a:rPr>
              <a:t>, </a:t>
            </a:r>
            <a:r>
              <a:rPr lang="en-US" sz="1400" dirty="0" err="1">
                <a:solidFill>
                  <a:schemeClr val="accent3"/>
                </a:solidFill>
              </a:rPr>
              <a:t>karen</a:t>
            </a:r>
            <a:r>
              <a:rPr lang="en-US" sz="1400" dirty="0">
                <a:solidFill>
                  <a:schemeClr val="accent3"/>
                </a:solidFill>
              </a:rPr>
              <a:t> </a:t>
            </a:r>
            <a:r>
              <a:rPr lang="en-US" sz="1400" dirty="0" err="1">
                <a:solidFill>
                  <a:schemeClr val="accent3"/>
                </a:solidFill>
              </a:rPr>
              <a:t>finley</a:t>
            </a:r>
            <a:r>
              <a:rPr lang="en-US" sz="1400" dirty="0">
                <a:solidFill>
                  <a:schemeClr val="accent3"/>
                </a:solidFill>
              </a:rPr>
              <a:t> and </a:t>
            </a:r>
            <a:r>
              <a:rPr lang="en-US" sz="1400" dirty="0" err="1">
                <a:solidFill>
                  <a:schemeClr val="accent3"/>
                </a:solidFill>
              </a:rPr>
              <a:t>spalding</a:t>
            </a:r>
            <a:r>
              <a:rPr lang="en-US" sz="1400" dirty="0">
                <a:solidFill>
                  <a:schemeClr val="accent3"/>
                </a:solidFill>
              </a:rPr>
              <a:t> gray  perform works that are highly scripted or theatrical.</a:t>
            </a:r>
          </a:p>
          <a:p>
            <a:pPr>
              <a:defRPr/>
            </a:pPr>
            <a:r>
              <a:rPr lang="en-US" sz="1400" dirty="0">
                <a:solidFill>
                  <a:srgbClr val="6E9EC2"/>
                </a:solidFill>
                <a:latin typeface="News Gothic MT" pitchFamily="35" charset="0"/>
              </a:rPr>
              <a:t> </a:t>
            </a:r>
          </a:p>
        </p:txBody>
      </p:sp>
      <p:pic>
        <p:nvPicPr>
          <p:cNvPr id="33804" name="Picture 13"/>
          <p:cNvPicPr>
            <a:picLocks noChangeAspect="1"/>
          </p:cNvPicPr>
          <p:nvPr/>
        </p:nvPicPr>
        <p:blipFill>
          <a:blip r:embed="rId4"/>
          <a:srcRect/>
          <a:stretch>
            <a:fillRect/>
          </a:stretch>
        </p:blipFill>
        <p:spPr bwMode="auto">
          <a:xfrm>
            <a:off x="434975" y="2824163"/>
            <a:ext cx="1473200" cy="1104900"/>
          </a:xfrm>
          <a:prstGeom prst="rect">
            <a:avLst/>
          </a:prstGeom>
          <a:noFill/>
          <a:ln w="9525">
            <a:noFill/>
            <a:miter lim="800000"/>
            <a:headEnd/>
            <a:tailEnd/>
          </a:ln>
        </p:spPr>
      </p:pic>
      <p:sp>
        <p:nvSpPr>
          <p:cNvPr id="15" name="Rectangle 14"/>
          <p:cNvSpPr/>
          <p:nvPr/>
        </p:nvSpPr>
        <p:spPr>
          <a:xfrm>
            <a:off x="270642" y="2572950"/>
            <a:ext cx="1473200" cy="1569660"/>
          </a:xfrm>
          <a:prstGeom prst="rect">
            <a:avLst/>
          </a:prstGeom>
          <a:noFill/>
          <a:ln>
            <a:noFill/>
          </a:ln>
        </p:spPr>
        <p:txBody>
          <a:bodyPr>
            <a:spAutoFit/>
          </a:bodyPr>
          <a:lstStyle/>
          <a:p>
            <a:pPr algn="ctr">
              <a:defRPr/>
            </a:pPr>
            <a:r>
              <a:rPr lang="en-US" sz="96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4821"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34822"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4823" name="TextBox 10"/>
          <p:cNvSpPr txBox="1">
            <a:spLocks noChangeArrowheads="1"/>
          </p:cNvSpPr>
          <p:nvPr/>
        </p:nvSpPr>
        <p:spPr bwMode="auto">
          <a:xfrm>
            <a:off x="5562600" y="2689225"/>
            <a:ext cx="2603500" cy="461963"/>
          </a:xfrm>
          <a:prstGeom prst="rect">
            <a:avLst/>
          </a:prstGeom>
          <a:noFill/>
          <a:ln w="9525">
            <a:noFill/>
            <a:miter lim="800000"/>
            <a:headEnd/>
            <a:tailEnd/>
          </a:ln>
        </p:spPr>
        <p:txBody>
          <a:bodyPr>
            <a:prstTxWarp prst="textNoShape">
              <a:avLst/>
            </a:prstTxWarp>
            <a:spAutoFit/>
          </a:bodyPr>
          <a:lstStyle/>
          <a:p>
            <a:r>
              <a:rPr lang="en-US" sz="1200">
                <a:solidFill>
                  <a:schemeClr val="accent1"/>
                </a:solidFill>
              </a:rPr>
              <a:t>gary setzer </a:t>
            </a:r>
            <a:r>
              <a:rPr lang="en-US" sz="1200" i="1">
                <a:solidFill>
                  <a:schemeClr val="accent1"/>
                </a:solidFill>
              </a:rPr>
              <a:t>keypunch operator</a:t>
            </a:r>
            <a:r>
              <a:rPr lang="en-US" sz="1200">
                <a:solidFill>
                  <a:schemeClr val="accent1"/>
                </a:solidFill>
              </a:rPr>
              <a:t> </a:t>
            </a:r>
            <a:endParaRPr lang="en-US" sz="1200" i="1">
              <a:solidFill>
                <a:schemeClr val="accent1"/>
              </a:solidFill>
            </a:endParaRPr>
          </a:p>
          <a:p>
            <a:endParaRPr lang="en-US" sz="1200">
              <a:solidFill>
                <a:schemeClr val="accent1"/>
              </a:solidFill>
            </a:endParaRPr>
          </a:p>
        </p:txBody>
      </p:sp>
      <p:sp>
        <p:nvSpPr>
          <p:cNvPr id="34824" name="TextBox 5"/>
          <p:cNvSpPr txBox="1">
            <a:spLocks noChangeArrowheads="1"/>
          </p:cNvSpPr>
          <p:nvPr/>
        </p:nvSpPr>
        <p:spPr bwMode="auto">
          <a:xfrm>
            <a:off x="2268538" y="1822450"/>
            <a:ext cx="3573462" cy="2462213"/>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a:solidFill>
                <a:srgbClr val="6E9EC2"/>
              </a:solidFill>
              <a:latin typeface="News Gothic MT" pitchFamily="35" charset="0"/>
            </a:endParaRPr>
          </a:p>
          <a:p>
            <a:r>
              <a:rPr lang="en-US" sz="1400" b="1">
                <a:solidFill>
                  <a:srgbClr val="6E9EC2"/>
                </a:solidFill>
              </a:rPr>
              <a:t>serial, synchronous  &amp; asynchronous:</a:t>
            </a:r>
          </a:p>
          <a:p>
            <a:endParaRPr lang="en-US" sz="1400">
              <a:solidFill>
                <a:srgbClr val="6E9EC2"/>
              </a:solidFill>
            </a:endParaRPr>
          </a:p>
          <a:p>
            <a:r>
              <a:rPr lang="en-US" sz="1400" b="1">
                <a:solidFill>
                  <a:srgbClr val="6E9EC2"/>
                </a:solidFill>
              </a:rPr>
              <a:t>serial</a:t>
            </a:r>
            <a:r>
              <a:rPr lang="en-US" sz="1400">
                <a:solidFill>
                  <a:srgbClr val="6E9EC2"/>
                </a:solidFill>
              </a:rPr>
              <a:t>- events in the performance </a:t>
            </a:r>
          </a:p>
          <a:p>
            <a:r>
              <a:rPr lang="en-US" sz="1400">
                <a:solidFill>
                  <a:srgbClr val="6E9EC2"/>
                </a:solidFill>
              </a:rPr>
              <a:t>	happen one after another</a:t>
            </a:r>
          </a:p>
          <a:p>
            <a:endParaRPr lang="en-US" sz="1400">
              <a:solidFill>
                <a:srgbClr val="6E9EC2"/>
              </a:solidFill>
            </a:endParaRPr>
          </a:p>
          <a:p>
            <a:r>
              <a:rPr lang="en-US" sz="1400">
                <a:solidFill>
                  <a:srgbClr val="6E9EC2"/>
                </a:solidFill>
              </a:rPr>
              <a:t> </a:t>
            </a:r>
            <a:endParaRPr lang="en-US" sz="1400">
              <a:solidFill>
                <a:srgbClr val="6E9EC2"/>
              </a:solidFill>
              <a:latin typeface="News Gothic MT" pitchFamily="35" charset="0"/>
            </a:endParaRPr>
          </a:p>
          <a:p>
            <a:endParaRPr lang="en-US" sz="1400">
              <a:solidFill>
                <a:srgbClr val="6E9EC2"/>
              </a:solidFill>
              <a:latin typeface="News Gothic MT" pitchFamily="35" charset="0"/>
            </a:endParaRPr>
          </a:p>
          <a:p>
            <a:endParaRPr lang="en-US" sz="1400"/>
          </a:p>
          <a:p>
            <a:r>
              <a:rPr lang="en-US" sz="1400">
                <a:solidFill>
                  <a:srgbClr val="6E9EC2"/>
                </a:solidFill>
                <a:latin typeface="News Gothic MT" pitchFamily="35" charset="0"/>
              </a:rPr>
              <a:t> </a:t>
            </a:r>
          </a:p>
        </p:txBody>
      </p:sp>
      <p:pic>
        <p:nvPicPr>
          <p:cNvPr id="12" name="Picture 11" descr="setzer 3.jpg"/>
          <p:cNvPicPr>
            <a:picLocks noChangeAspect="1"/>
          </p:cNvPicPr>
          <p:nvPr/>
        </p:nvPicPr>
        <p:blipFill>
          <a:blip r:embed="rId2"/>
          <a:stretch>
            <a:fillRect/>
          </a:stretch>
        </p:blipFill>
        <p:spPr>
          <a:xfrm>
            <a:off x="5336580" y="2941400"/>
            <a:ext cx="2675420" cy="2033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3"/>
          <a:stretch>
            <a:fillRect/>
          </a:stretch>
        </p:blipFill>
        <p:spPr>
          <a:xfrm>
            <a:off x="477865" y="2911890"/>
            <a:ext cx="1292170" cy="973435"/>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5845"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35846"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5847" name="TextBox 16"/>
          <p:cNvSpPr txBox="1">
            <a:spLocks noChangeArrowheads="1"/>
          </p:cNvSpPr>
          <p:nvPr/>
        </p:nvSpPr>
        <p:spPr bwMode="auto">
          <a:xfrm>
            <a:off x="6153150" y="2546350"/>
            <a:ext cx="1479550" cy="461963"/>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allan kaprow</a:t>
            </a:r>
            <a:r>
              <a:rPr lang="en-US" sz="1200" i="1">
                <a:solidFill>
                  <a:schemeClr val="accent1"/>
                </a:solidFill>
              </a:rPr>
              <a:t> fluids</a:t>
            </a:r>
          </a:p>
          <a:p>
            <a:endParaRPr lang="en-US" sz="1200">
              <a:solidFill>
                <a:schemeClr val="accent1"/>
              </a:solidFill>
            </a:endParaRPr>
          </a:p>
        </p:txBody>
      </p:sp>
      <p:sp>
        <p:nvSpPr>
          <p:cNvPr id="35848" name="TextBox 5"/>
          <p:cNvSpPr txBox="1">
            <a:spLocks noChangeArrowheads="1"/>
          </p:cNvSpPr>
          <p:nvPr/>
        </p:nvSpPr>
        <p:spPr bwMode="auto">
          <a:xfrm>
            <a:off x="2268538" y="1822450"/>
            <a:ext cx="3421062" cy="2894013"/>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b="1">
              <a:solidFill>
                <a:srgbClr val="6E9EC2"/>
              </a:solidFill>
              <a:latin typeface="News Gothic MT" pitchFamily="35" charset="0"/>
            </a:endParaRPr>
          </a:p>
          <a:p>
            <a:r>
              <a:rPr lang="en-US" sz="1400" b="1">
                <a:solidFill>
                  <a:srgbClr val="6E9EC2"/>
                </a:solidFill>
              </a:rPr>
              <a:t>serial, synchronous  &amp; asynchronous:</a:t>
            </a:r>
          </a:p>
          <a:p>
            <a:endParaRPr lang="en-US" sz="1400">
              <a:solidFill>
                <a:srgbClr val="6E9EC2"/>
              </a:solidFill>
            </a:endParaRPr>
          </a:p>
          <a:p>
            <a:r>
              <a:rPr lang="en-US" sz="1400" b="1">
                <a:solidFill>
                  <a:srgbClr val="6E9EC2"/>
                </a:solidFill>
              </a:rPr>
              <a:t>serial</a:t>
            </a:r>
            <a:r>
              <a:rPr lang="en-US" sz="1400">
                <a:solidFill>
                  <a:srgbClr val="6E9EC2"/>
                </a:solidFill>
              </a:rPr>
              <a:t>- events in the performance 	happen one after another</a:t>
            </a:r>
          </a:p>
          <a:p>
            <a:endParaRPr lang="en-US" sz="1400">
              <a:solidFill>
                <a:srgbClr val="6E9EC2"/>
              </a:solidFill>
            </a:endParaRPr>
          </a:p>
          <a:p>
            <a:r>
              <a:rPr lang="en-US" sz="1400" b="1">
                <a:solidFill>
                  <a:srgbClr val="6E9EC2"/>
                </a:solidFill>
              </a:rPr>
              <a:t>synchronous</a:t>
            </a:r>
            <a:r>
              <a:rPr lang="en-US" sz="1400">
                <a:solidFill>
                  <a:srgbClr val="6E9EC2"/>
                </a:solidFill>
              </a:rPr>
              <a:t>- events happen 	concurrently at the same time</a:t>
            </a:r>
          </a:p>
          <a:p>
            <a:endParaRPr lang="en-US" sz="1400">
              <a:solidFill>
                <a:srgbClr val="6E9EC2"/>
              </a:solidFill>
            </a:endParaRPr>
          </a:p>
          <a:p>
            <a:endParaRPr lang="en-US" sz="1400">
              <a:solidFill>
                <a:srgbClr val="6E9EC2"/>
              </a:solidFill>
              <a:latin typeface="News Gothic MT" pitchFamily="35" charset="0"/>
            </a:endParaRPr>
          </a:p>
          <a:p>
            <a:endParaRPr lang="en-US" sz="1400"/>
          </a:p>
          <a:p>
            <a:r>
              <a:rPr lang="en-US" sz="1400">
                <a:solidFill>
                  <a:srgbClr val="6E9EC2"/>
                </a:solidFill>
                <a:latin typeface="News Gothic MT" pitchFamily="35" charset="0"/>
              </a:rPr>
              <a:t> </a:t>
            </a:r>
          </a:p>
        </p:txBody>
      </p:sp>
      <p:pic>
        <p:nvPicPr>
          <p:cNvPr id="9" name="Picture 8" descr="92.jpg"/>
          <p:cNvPicPr>
            <a:picLocks noChangeAspect="1"/>
          </p:cNvPicPr>
          <p:nvPr/>
        </p:nvPicPr>
        <p:blipFill>
          <a:blip r:embed="rId2"/>
          <a:stretch>
            <a:fillRect/>
          </a:stretch>
        </p:blipFill>
        <p:spPr>
          <a:xfrm>
            <a:off x="2667000" y="3885325"/>
            <a:ext cx="2214561" cy="1660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screen-capture-3.png"/>
          <p:cNvPicPr>
            <a:picLocks noChangeAspect="1"/>
          </p:cNvPicPr>
          <p:nvPr/>
        </p:nvPicPr>
        <p:blipFill>
          <a:blip r:embed="rId3"/>
          <a:stretch>
            <a:fillRect/>
          </a:stretch>
        </p:blipFill>
        <p:spPr>
          <a:xfrm>
            <a:off x="5394220" y="2767518"/>
            <a:ext cx="2624042" cy="2770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4"/>
          <a:stretch>
            <a:fillRect/>
          </a:stretch>
        </p:blipFill>
        <p:spPr>
          <a:xfrm>
            <a:off x="477865" y="2911890"/>
            <a:ext cx="1292170" cy="973435"/>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6869"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36870"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6871" name="TextBox 5"/>
          <p:cNvSpPr txBox="1">
            <a:spLocks noChangeArrowheads="1"/>
          </p:cNvSpPr>
          <p:nvPr/>
        </p:nvSpPr>
        <p:spPr bwMode="auto">
          <a:xfrm>
            <a:off x="2268538" y="1822450"/>
            <a:ext cx="3459162" cy="3540125"/>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b="1">
              <a:solidFill>
                <a:srgbClr val="6E9EC2"/>
              </a:solidFill>
              <a:latin typeface="News Gothic MT" pitchFamily="35" charset="0"/>
            </a:endParaRPr>
          </a:p>
          <a:p>
            <a:r>
              <a:rPr lang="en-US" sz="1400" b="1">
                <a:solidFill>
                  <a:srgbClr val="6E9EC2"/>
                </a:solidFill>
              </a:rPr>
              <a:t>serial, synchronous  &amp; asynchronous:</a:t>
            </a:r>
          </a:p>
          <a:p>
            <a:endParaRPr lang="en-US" sz="1400">
              <a:solidFill>
                <a:srgbClr val="6E9EC2"/>
              </a:solidFill>
            </a:endParaRPr>
          </a:p>
          <a:p>
            <a:r>
              <a:rPr lang="en-US" sz="1400" b="1">
                <a:solidFill>
                  <a:srgbClr val="6E9EC2"/>
                </a:solidFill>
              </a:rPr>
              <a:t>serial- </a:t>
            </a:r>
            <a:r>
              <a:rPr lang="en-US" sz="1400">
                <a:solidFill>
                  <a:srgbClr val="6E9EC2"/>
                </a:solidFill>
              </a:rPr>
              <a:t>events in the performance 	happen one after another</a:t>
            </a:r>
          </a:p>
          <a:p>
            <a:endParaRPr lang="en-US" sz="1400">
              <a:solidFill>
                <a:srgbClr val="6E9EC2"/>
              </a:solidFill>
            </a:endParaRPr>
          </a:p>
          <a:p>
            <a:r>
              <a:rPr lang="en-US" sz="1400" b="1">
                <a:solidFill>
                  <a:srgbClr val="6E9EC2"/>
                </a:solidFill>
              </a:rPr>
              <a:t>synchronous</a:t>
            </a:r>
            <a:r>
              <a:rPr lang="en-US" sz="1400">
                <a:solidFill>
                  <a:srgbClr val="6E9EC2"/>
                </a:solidFill>
              </a:rPr>
              <a:t>- events happen 	concurrently at the same time</a:t>
            </a:r>
          </a:p>
          <a:p>
            <a:endParaRPr lang="en-US" sz="1400">
              <a:solidFill>
                <a:srgbClr val="6E9EC2"/>
              </a:solidFill>
            </a:endParaRPr>
          </a:p>
          <a:p>
            <a:r>
              <a:rPr lang="en-US" sz="1400" b="1">
                <a:solidFill>
                  <a:srgbClr val="6E9EC2"/>
                </a:solidFill>
              </a:rPr>
              <a:t>asynchronous</a:t>
            </a:r>
            <a:r>
              <a:rPr lang="en-US" sz="1400">
                <a:solidFill>
                  <a:srgbClr val="6E9EC2"/>
                </a:solidFill>
              </a:rPr>
              <a:t>- events in the performance not occurring at the same time, usually at a geographic remove  </a:t>
            </a:r>
            <a:endParaRPr lang="en-US" sz="1400">
              <a:solidFill>
                <a:srgbClr val="6E9EC2"/>
              </a:solidFill>
              <a:latin typeface="News Gothic MT" pitchFamily="35" charset="0"/>
            </a:endParaRPr>
          </a:p>
          <a:p>
            <a:endParaRPr lang="en-US" sz="1400">
              <a:solidFill>
                <a:srgbClr val="6E9EC2"/>
              </a:solidFill>
              <a:latin typeface="News Gothic MT" pitchFamily="35" charset="0"/>
            </a:endParaRPr>
          </a:p>
          <a:p>
            <a:endParaRPr lang="en-US" sz="1400"/>
          </a:p>
          <a:p>
            <a:r>
              <a:rPr lang="en-US" sz="1400">
                <a:solidFill>
                  <a:srgbClr val="6E9EC2"/>
                </a:solidFill>
                <a:latin typeface="News Gothic MT" pitchFamily="35" charset="0"/>
              </a:rPr>
              <a:t> </a:t>
            </a:r>
          </a:p>
        </p:txBody>
      </p:sp>
      <p:sp>
        <p:nvSpPr>
          <p:cNvPr id="36872" name="TextBox 7"/>
          <p:cNvSpPr txBox="1">
            <a:spLocks noChangeArrowheads="1"/>
          </p:cNvSpPr>
          <p:nvPr/>
        </p:nvSpPr>
        <p:spPr bwMode="auto">
          <a:xfrm>
            <a:off x="6049963" y="1765300"/>
            <a:ext cx="1681162" cy="461963"/>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james buckhouse </a:t>
            </a:r>
            <a:r>
              <a:rPr lang="en-US" sz="1200" i="1">
                <a:solidFill>
                  <a:schemeClr val="accent1"/>
                </a:solidFill>
              </a:rPr>
              <a:t>tap</a:t>
            </a:r>
          </a:p>
          <a:p>
            <a:endParaRPr lang="en-US" sz="1200">
              <a:solidFill>
                <a:schemeClr val="accent1"/>
              </a:solidFill>
            </a:endParaRPr>
          </a:p>
        </p:txBody>
      </p:sp>
      <p:pic>
        <p:nvPicPr>
          <p:cNvPr id="36873" name="Picture 8" descr="james buckhouse tap.jpg"/>
          <p:cNvPicPr>
            <a:picLocks noChangeAspect="1"/>
          </p:cNvPicPr>
          <p:nvPr/>
        </p:nvPicPr>
        <p:blipFill>
          <a:blip r:embed="rId2"/>
          <a:srcRect/>
          <a:stretch>
            <a:fillRect/>
          </a:stretch>
        </p:blipFill>
        <p:spPr bwMode="auto">
          <a:xfrm>
            <a:off x="5561013" y="2020888"/>
            <a:ext cx="2660650" cy="3414712"/>
          </a:xfrm>
          <a:prstGeom prst="rect">
            <a:avLst/>
          </a:prstGeom>
          <a:noFill/>
          <a:ln w="9525">
            <a:noFill/>
            <a:miter lim="800000"/>
            <a:headEnd/>
            <a:tailEnd/>
          </a:ln>
        </p:spPr>
      </p:pic>
      <p:sp>
        <p:nvSpPr>
          <p:cNvPr id="36874" name="TextBox 9"/>
          <p:cNvSpPr txBox="1">
            <a:spLocks noChangeArrowheads="1"/>
          </p:cNvSpPr>
          <p:nvPr/>
        </p:nvSpPr>
        <p:spPr bwMode="auto">
          <a:xfrm>
            <a:off x="2870200" y="5253038"/>
            <a:ext cx="5341938" cy="461962"/>
          </a:xfrm>
          <a:prstGeom prst="rect">
            <a:avLst/>
          </a:prstGeom>
          <a:noFill/>
          <a:ln w="9525">
            <a:noFill/>
            <a:miter lim="800000"/>
            <a:headEnd/>
            <a:tailEnd/>
          </a:ln>
        </p:spPr>
        <p:txBody>
          <a:bodyPr>
            <a:prstTxWarp prst="textNoShape">
              <a:avLst/>
            </a:prstTxWarp>
            <a:spAutoFit/>
          </a:bodyPr>
          <a:lstStyle/>
          <a:p>
            <a:pPr algn="ctr"/>
            <a:r>
              <a:rPr lang="en-US" sz="1200" i="1">
                <a:solidFill>
                  <a:schemeClr val="accent1"/>
                </a:solidFill>
              </a:rPr>
              <a:t>tap was a virtual dance school for animated pda characters that practiced and learned from each other and from the pda owners</a:t>
            </a:r>
            <a:endParaRPr lang="en-US" sz="1200">
              <a:solidFill>
                <a:schemeClr val="accent1"/>
              </a:solidFill>
            </a:endParaRPr>
          </a:p>
        </p:txBody>
      </p:sp>
      <p:pic>
        <p:nvPicPr>
          <p:cNvPr id="12" name="Picture 11"/>
          <p:cNvPicPr>
            <a:picLocks noChangeAspect="1"/>
          </p:cNvPicPr>
          <p:nvPr/>
        </p:nvPicPr>
        <p:blipFill>
          <a:blip r:embed="rId3"/>
          <a:stretch>
            <a:fillRect/>
          </a:stretch>
        </p:blipFill>
        <p:spPr>
          <a:xfrm>
            <a:off x="477865" y="2911890"/>
            <a:ext cx="1292170" cy="973435"/>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7893" name="Title 1"/>
          <p:cNvSpPr>
            <a:spLocks noGrp="1"/>
          </p:cNvSpPr>
          <p:nvPr>
            <p:ph type="title"/>
          </p:nvPr>
        </p:nvSpPr>
        <p:spPr>
          <a:xfrm>
            <a:off x="2824163" y="685800"/>
            <a:ext cx="4948237" cy="887413"/>
          </a:xfrm>
        </p:spPr>
        <p:txBody>
          <a:bodyPr/>
          <a:lstStyle/>
          <a:p>
            <a:pPr algn="r" eaLnBrk="1" hangingPunct="1"/>
            <a:r>
              <a:rPr lang="en-US" sz="2000" smtClean="0"/>
              <a:t>performance art</a:t>
            </a:r>
          </a:p>
        </p:txBody>
      </p:sp>
      <p:sp>
        <p:nvSpPr>
          <p:cNvPr id="37894"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7895" name="TextBox 5"/>
          <p:cNvSpPr txBox="1">
            <a:spLocks noChangeArrowheads="1"/>
          </p:cNvSpPr>
          <p:nvPr/>
        </p:nvSpPr>
        <p:spPr bwMode="auto">
          <a:xfrm>
            <a:off x="2268538" y="1822450"/>
            <a:ext cx="3397250" cy="954088"/>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b="1">
              <a:solidFill>
                <a:srgbClr val="6E9EC2"/>
              </a:solidFill>
              <a:latin typeface="News Gothic MT" pitchFamily="35" charset="0"/>
            </a:endParaRPr>
          </a:p>
          <a:p>
            <a:r>
              <a:rPr lang="en-US" sz="1400" b="1">
                <a:solidFill>
                  <a:srgbClr val="6E9EC2"/>
                </a:solidFill>
              </a:rPr>
              <a:t>scope and duration:</a:t>
            </a:r>
          </a:p>
          <a:p>
            <a:r>
              <a:rPr lang="en-US" sz="1400">
                <a:solidFill>
                  <a:srgbClr val="6E9EC2"/>
                </a:solidFill>
              </a:rPr>
              <a:t>the size and length of the performance</a:t>
            </a:r>
          </a:p>
        </p:txBody>
      </p:sp>
      <p:sp>
        <p:nvSpPr>
          <p:cNvPr id="37896" name="TextBox 7"/>
          <p:cNvSpPr txBox="1">
            <a:spLocks noChangeArrowheads="1"/>
          </p:cNvSpPr>
          <p:nvPr/>
        </p:nvSpPr>
        <p:spPr bwMode="auto">
          <a:xfrm>
            <a:off x="5461000" y="1765300"/>
            <a:ext cx="2605088" cy="1570038"/>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left alighero e boetti </a:t>
            </a:r>
            <a:r>
              <a:rPr lang="en-US" sz="1200" i="1">
                <a:solidFill>
                  <a:schemeClr val="accent1"/>
                </a:solidFill>
              </a:rPr>
              <a:t>writing with</a:t>
            </a:r>
          </a:p>
          <a:p>
            <a:r>
              <a:rPr lang="en-US" sz="1200" i="1">
                <a:solidFill>
                  <a:schemeClr val="accent1"/>
                </a:solidFill>
              </a:rPr>
              <a:t>       both hands</a:t>
            </a:r>
            <a:r>
              <a:rPr lang="en-US" sz="1200">
                <a:solidFill>
                  <a:schemeClr val="accent1"/>
                </a:solidFill>
              </a:rPr>
              <a:t>  small scope and</a:t>
            </a:r>
          </a:p>
          <a:p>
            <a:r>
              <a:rPr lang="en-US" sz="1200">
                <a:solidFill>
                  <a:schemeClr val="accent1"/>
                </a:solidFill>
              </a:rPr>
              <a:t>       short duration</a:t>
            </a:r>
          </a:p>
          <a:p>
            <a:endParaRPr lang="en-US" sz="1200" i="1">
              <a:solidFill>
                <a:schemeClr val="accent1"/>
              </a:solidFill>
            </a:endParaRPr>
          </a:p>
          <a:p>
            <a:endParaRPr lang="en-US" sz="1200" i="1">
              <a:solidFill>
                <a:schemeClr val="accent1"/>
              </a:solidFill>
            </a:endParaRPr>
          </a:p>
          <a:p>
            <a:r>
              <a:rPr lang="en-US" sz="1200">
                <a:solidFill>
                  <a:schemeClr val="accent1"/>
                </a:solidFill>
              </a:rPr>
              <a:t>right </a:t>
            </a:r>
            <a:r>
              <a:rPr lang="en-US" sz="1200" i="1">
                <a:solidFill>
                  <a:schemeClr val="accent1"/>
                </a:solidFill>
              </a:rPr>
              <a:t>burning man</a:t>
            </a:r>
          </a:p>
          <a:p>
            <a:r>
              <a:rPr lang="en-US" sz="1200">
                <a:solidFill>
                  <a:schemeClr val="accent1"/>
                </a:solidFill>
              </a:rPr>
              <a:t>         large scope and long duration</a:t>
            </a:r>
          </a:p>
          <a:p>
            <a:endParaRPr lang="en-US" sz="1200">
              <a:solidFill>
                <a:schemeClr val="accent1"/>
              </a:solidFill>
            </a:endParaRPr>
          </a:p>
        </p:txBody>
      </p:sp>
      <p:pic>
        <p:nvPicPr>
          <p:cNvPr id="37897" name="Picture 10" descr="FMSUO2FFFNEGPVS.MEDIUM.jpg"/>
          <p:cNvPicPr>
            <a:picLocks noChangeAspect="1"/>
          </p:cNvPicPr>
          <p:nvPr/>
        </p:nvPicPr>
        <p:blipFill>
          <a:blip r:embed="rId2"/>
          <a:srcRect l="11571" r="10286"/>
          <a:stretch>
            <a:fillRect/>
          </a:stretch>
        </p:blipFill>
        <p:spPr bwMode="auto">
          <a:xfrm>
            <a:off x="709613" y="2943225"/>
            <a:ext cx="1101725" cy="1057275"/>
          </a:xfrm>
          <a:prstGeom prst="rect">
            <a:avLst/>
          </a:prstGeom>
          <a:noFill/>
          <a:ln w="9525">
            <a:noFill/>
            <a:miter lim="800000"/>
            <a:headEnd/>
            <a:tailEnd/>
          </a:ln>
        </p:spPr>
      </p:pic>
      <p:pic>
        <p:nvPicPr>
          <p:cNvPr id="12" name="Picture 11" descr="mn_burningman_304_mac.jpg"/>
          <p:cNvPicPr>
            <a:picLocks noChangeAspect="1"/>
          </p:cNvPicPr>
          <p:nvPr/>
        </p:nvPicPr>
        <p:blipFill>
          <a:blip r:embed="rId3"/>
          <a:srcRect l="2483" r="3724" b="3731"/>
          <a:stretch>
            <a:fillRect/>
          </a:stretch>
        </p:blipFill>
        <p:spPr>
          <a:xfrm>
            <a:off x="5665207" y="3176903"/>
            <a:ext cx="2451400" cy="2108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Alighiero e Boetti wrtg w both hands.jpg"/>
          <p:cNvPicPr>
            <a:picLocks noChangeAspect="1"/>
          </p:cNvPicPr>
          <p:nvPr/>
        </p:nvPicPr>
        <p:blipFill>
          <a:blip r:embed="rId4">
            <a:lum bright="-25000" contrast="38000"/>
          </a:blip>
          <a:stretch>
            <a:fillRect/>
          </a:stretch>
        </p:blipFill>
        <p:spPr>
          <a:xfrm>
            <a:off x="2490579" y="3265803"/>
            <a:ext cx="2806910" cy="1985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0485"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0486" name="TextBox 5"/>
          <p:cNvSpPr txBox="1">
            <a:spLocks noChangeArrowheads="1"/>
          </p:cNvSpPr>
          <p:nvPr/>
        </p:nvSpPr>
        <p:spPr bwMode="auto">
          <a:xfrm>
            <a:off x="2400300" y="2082800"/>
            <a:ext cx="2819400" cy="2862263"/>
          </a:xfrm>
          <a:prstGeom prst="rect">
            <a:avLst/>
          </a:prstGeom>
          <a:noFill/>
          <a:ln w="9525">
            <a:noFill/>
            <a:miter lim="800000"/>
            <a:headEnd/>
            <a:tailEnd/>
          </a:ln>
        </p:spPr>
        <p:txBody>
          <a:bodyPr>
            <a:prstTxWarp prst="textNoShape">
              <a:avLst/>
            </a:prstTxWarp>
            <a:spAutoFit/>
          </a:bodyPr>
          <a:lstStyle/>
          <a:p>
            <a:r>
              <a:rPr lang="en-US">
                <a:solidFill>
                  <a:srgbClr val="6E9EC2"/>
                </a:solidFill>
                <a:latin typeface="News Gothic MT" pitchFamily="35" charset="0"/>
              </a:rPr>
              <a:t>performance art is a type of artistic production that focuses upon actions, audiences and sites- </a:t>
            </a:r>
          </a:p>
          <a:p>
            <a:endParaRPr lang="en-US">
              <a:solidFill>
                <a:srgbClr val="6E9EC2"/>
              </a:solidFill>
              <a:latin typeface="News Gothic MT" pitchFamily="35" charset="0"/>
            </a:endParaRPr>
          </a:p>
          <a:p>
            <a:endParaRPr lang="en-US">
              <a:solidFill>
                <a:srgbClr val="6E9EC2"/>
              </a:solidFill>
              <a:latin typeface="News Gothic MT" pitchFamily="35" charset="0"/>
            </a:endParaRPr>
          </a:p>
          <a:p>
            <a:r>
              <a:rPr lang="en-US">
                <a:solidFill>
                  <a:srgbClr val="6E9EC2"/>
                </a:solidFill>
                <a:latin typeface="News Gothic MT" pitchFamily="35" charset="0"/>
              </a:rPr>
              <a:t>specific activities done in a particular location for a particular time.</a:t>
            </a:r>
          </a:p>
        </p:txBody>
      </p:sp>
      <p:pic>
        <p:nvPicPr>
          <p:cNvPr id="6" name="Picture 5"/>
          <p:cNvPicPr>
            <a:picLocks noChangeAspect="1"/>
          </p:cNvPicPr>
          <p:nvPr/>
        </p:nvPicPr>
        <p:blipFill>
          <a:blip r:embed="rId2"/>
          <a:stretch>
            <a:fillRect/>
          </a:stretch>
        </p:blipFill>
        <p:spPr>
          <a:xfrm>
            <a:off x="5548031" y="2267608"/>
            <a:ext cx="2270407" cy="2471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a:stretch>
            <a:fillRect/>
          </a:stretch>
        </p:blipFill>
        <p:spPr>
          <a:xfrm>
            <a:off x="301417" y="2781609"/>
            <a:ext cx="1714500" cy="1143000"/>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8917"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38918"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8919" name="TextBox 5"/>
          <p:cNvSpPr txBox="1">
            <a:spLocks noChangeArrowheads="1"/>
          </p:cNvSpPr>
          <p:nvPr/>
        </p:nvSpPr>
        <p:spPr bwMode="auto">
          <a:xfrm>
            <a:off x="2268538" y="1822450"/>
            <a:ext cx="3192462" cy="2246313"/>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a:solidFill>
                <a:srgbClr val="6E9EC2"/>
              </a:solidFill>
              <a:latin typeface="News Gothic MT" pitchFamily="35" charset="0"/>
            </a:endParaRPr>
          </a:p>
          <a:p>
            <a:r>
              <a:rPr lang="en-US" sz="1400" b="1">
                <a:solidFill>
                  <a:srgbClr val="6E9EC2"/>
                </a:solidFill>
              </a:rPr>
              <a:t>intensity:</a:t>
            </a:r>
          </a:p>
          <a:p>
            <a:r>
              <a:rPr lang="en-US" sz="1400">
                <a:solidFill>
                  <a:srgbClr val="6E9EC2"/>
                </a:solidFill>
              </a:rPr>
              <a:t>emotional &amp; visual impact, the degree of audience immersion or performer investment </a:t>
            </a:r>
          </a:p>
          <a:p>
            <a:endParaRPr lang="en-US" sz="1400">
              <a:solidFill>
                <a:srgbClr val="6E9EC2"/>
              </a:solidFill>
            </a:endParaRPr>
          </a:p>
          <a:p>
            <a:r>
              <a:rPr lang="en-US" sz="1400">
                <a:solidFill>
                  <a:srgbClr val="6E9EC2"/>
                </a:solidFill>
              </a:rPr>
              <a:t>actions become intensified through repetition, duration, symbolism, context or difficulty</a:t>
            </a:r>
            <a:endParaRPr lang="en-US" sz="1400">
              <a:solidFill>
                <a:srgbClr val="6E9EC2"/>
              </a:solidFill>
              <a:latin typeface="News Gothic MT" pitchFamily="35" charset="0"/>
            </a:endParaRPr>
          </a:p>
        </p:txBody>
      </p:sp>
      <p:sp>
        <p:nvSpPr>
          <p:cNvPr id="38920" name="TextBox 7"/>
          <p:cNvSpPr txBox="1">
            <a:spLocks noChangeArrowheads="1"/>
          </p:cNvSpPr>
          <p:nvPr/>
        </p:nvSpPr>
        <p:spPr bwMode="auto">
          <a:xfrm>
            <a:off x="5516563" y="2022475"/>
            <a:ext cx="2789237" cy="646113"/>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gary setzer</a:t>
            </a:r>
          </a:p>
          <a:p>
            <a:r>
              <a:rPr lang="en-US" sz="1200">
                <a:solidFill>
                  <a:schemeClr val="accent1"/>
                </a:solidFill>
              </a:rPr>
              <a:t>intensity through repetition &amp; isolation</a:t>
            </a:r>
          </a:p>
          <a:p>
            <a:endParaRPr lang="en-US" sz="1200">
              <a:solidFill>
                <a:schemeClr val="accent1"/>
              </a:solidFill>
            </a:endParaRPr>
          </a:p>
        </p:txBody>
      </p:sp>
      <p:pic>
        <p:nvPicPr>
          <p:cNvPr id="9" name="Picture 8"/>
          <p:cNvPicPr>
            <a:picLocks noChangeAspect="1"/>
          </p:cNvPicPr>
          <p:nvPr/>
        </p:nvPicPr>
        <p:blipFill>
          <a:blip r:embed="rId2"/>
          <a:srcRect l="39070" r="5581"/>
          <a:stretch>
            <a:fillRect/>
          </a:stretch>
        </p:blipFill>
        <p:spPr>
          <a:xfrm>
            <a:off x="710270" y="2869119"/>
            <a:ext cx="1134680" cy="1017081"/>
          </a:xfrm>
          <a:prstGeom prst="roundRect">
            <a:avLst>
              <a:gd name="adj" fmla="val 8594"/>
            </a:avLst>
          </a:prstGeom>
          <a:solidFill>
            <a:srgbClr val="FFFFFF">
              <a:shade val="85000"/>
            </a:srgbClr>
          </a:solidFill>
          <a:ln>
            <a:noFill/>
          </a:ln>
          <a:effectLst>
            <a:reflection stA="0" endPos="0" dir="5400000" sy="-100000" algn="bl" rotWithShape="0"/>
          </a:effectLst>
        </p:spPr>
      </p:pic>
      <p:pic>
        <p:nvPicPr>
          <p:cNvPr id="11" name="Picture 10" descr="setzer.jpg"/>
          <p:cNvPicPr>
            <a:picLocks noChangeAspect="1"/>
          </p:cNvPicPr>
          <p:nvPr/>
        </p:nvPicPr>
        <p:blipFill>
          <a:blip r:embed="rId3"/>
          <a:stretch>
            <a:fillRect/>
          </a:stretch>
        </p:blipFill>
        <p:spPr>
          <a:xfrm>
            <a:off x="5461000" y="2490519"/>
            <a:ext cx="2703017" cy="2029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mendieta2.jpg"/>
          <p:cNvPicPr>
            <a:picLocks noChangeAspect="1"/>
          </p:cNvPicPr>
          <p:nvPr/>
        </p:nvPicPr>
        <p:blipFill>
          <a:blip r:embed="rId4"/>
          <a:stretch>
            <a:fillRect/>
          </a:stretch>
        </p:blipFill>
        <p:spPr>
          <a:xfrm rot="16200000">
            <a:off x="3009380" y="3688977"/>
            <a:ext cx="1327281" cy="2291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24" name="TextBox 13"/>
          <p:cNvSpPr txBox="1">
            <a:spLocks noChangeArrowheads="1"/>
          </p:cNvSpPr>
          <p:nvPr/>
        </p:nvSpPr>
        <p:spPr bwMode="auto">
          <a:xfrm>
            <a:off x="5029200" y="5029200"/>
            <a:ext cx="2703513" cy="831850"/>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ana mendieta</a:t>
            </a:r>
          </a:p>
          <a:p>
            <a:r>
              <a:rPr lang="en-US" sz="1200">
                <a:solidFill>
                  <a:schemeClr val="accent1"/>
                </a:solidFill>
              </a:rPr>
              <a:t>intensity through symbolism &amp; visual </a:t>
            </a:r>
          </a:p>
          <a:p>
            <a:r>
              <a:rPr lang="en-US" sz="1200">
                <a:solidFill>
                  <a:schemeClr val="accent1"/>
                </a:solidFill>
              </a:rPr>
              <a:t>impact</a:t>
            </a:r>
          </a:p>
          <a:p>
            <a:endParaRPr lang="en-US" sz="1200">
              <a:solidFill>
                <a:schemeClr val="accent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39941"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39942"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39943" name="TextBox 5"/>
          <p:cNvSpPr txBox="1">
            <a:spLocks noChangeArrowheads="1"/>
          </p:cNvSpPr>
          <p:nvPr/>
        </p:nvSpPr>
        <p:spPr bwMode="auto">
          <a:xfrm>
            <a:off x="2268538" y="1822450"/>
            <a:ext cx="3192462" cy="1816100"/>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a:solidFill>
                <a:srgbClr val="6E9EC2"/>
              </a:solidFill>
              <a:latin typeface="News Gothic MT" pitchFamily="35" charset="0"/>
            </a:endParaRPr>
          </a:p>
          <a:p>
            <a:r>
              <a:rPr lang="en-US" sz="1400" b="1">
                <a:solidFill>
                  <a:srgbClr val="6E9EC2"/>
                </a:solidFill>
              </a:rPr>
              <a:t>character of site or setting:</a:t>
            </a:r>
          </a:p>
          <a:p>
            <a:r>
              <a:rPr lang="en-US" sz="1400">
                <a:solidFill>
                  <a:srgbClr val="6E9EC2"/>
                </a:solidFill>
              </a:rPr>
              <a:t>context of performance; public/private; formal/informal; institutional/ domestic; site specific/site neutral</a:t>
            </a:r>
            <a:endParaRPr lang="en-US" sz="1400">
              <a:solidFill>
                <a:srgbClr val="6E9EC2"/>
              </a:solidFill>
              <a:latin typeface="News Gothic MT" pitchFamily="35" charset="0"/>
            </a:endParaRPr>
          </a:p>
          <a:p>
            <a:r>
              <a:rPr lang="en-US" sz="1400">
                <a:solidFill>
                  <a:srgbClr val="6E9EC2"/>
                </a:solidFill>
              </a:rPr>
              <a:t>scale</a:t>
            </a:r>
          </a:p>
          <a:p>
            <a:endParaRPr lang="en-US" sz="1400">
              <a:solidFill>
                <a:srgbClr val="6E9EC2"/>
              </a:solidFill>
            </a:endParaRPr>
          </a:p>
        </p:txBody>
      </p:sp>
      <p:sp>
        <p:nvSpPr>
          <p:cNvPr id="39944" name="TextBox 7"/>
          <p:cNvSpPr txBox="1">
            <a:spLocks noChangeArrowheads="1"/>
          </p:cNvSpPr>
          <p:nvPr/>
        </p:nvSpPr>
        <p:spPr bwMode="auto">
          <a:xfrm>
            <a:off x="5703888" y="2239963"/>
            <a:ext cx="2152650" cy="461962"/>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melanie bonajo    site neutral</a:t>
            </a:r>
          </a:p>
          <a:p>
            <a:endParaRPr lang="en-US" sz="1200">
              <a:solidFill>
                <a:schemeClr val="accent1"/>
              </a:solidFill>
            </a:endParaRPr>
          </a:p>
        </p:txBody>
      </p:sp>
      <p:sp>
        <p:nvSpPr>
          <p:cNvPr id="39945" name="TextBox 13"/>
          <p:cNvSpPr txBox="1">
            <a:spLocks noChangeArrowheads="1"/>
          </p:cNvSpPr>
          <p:nvPr/>
        </p:nvSpPr>
        <p:spPr bwMode="auto">
          <a:xfrm>
            <a:off x="5029200" y="5295900"/>
            <a:ext cx="1993900" cy="461963"/>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janine antoni   site specific</a:t>
            </a:r>
          </a:p>
          <a:p>
            <a:endParaRPr lang="en-US" sz="1200">
              <a:solidFill>
                <a:schemeClr val="accent1"/>
              </a:solidFill>
            </a:endParaRPr>
          </a:p>
        </p:txBody>
      </p:sp>
      <p:pic>
        <p:nvPicPr>
          <p:cNvPr id="15" name="Picture 14" descr="antoni1.jpg"/>
          <p:cNvPicPr>
            <a:picLocks noChangeAspect="1"/>
          </p:cNvPicPr>
          <p:nvPr/>
        </p:nvPicPr>
        <p:blipFill>
          <a:blip r:embed="rId2"/>
          <a:stretch>
            <a:fillRect/>
          </a:stretch>
        </p:blipFill>
        <p:spPr>
          <a:xfrm>
            <a:off x="2552700" y="3608725"/>
            <a:ext cx="2476631" cy="1961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melanie_bonajo4.jpg"/>
          <p:cNvPicPr>
            <a:picLocks noChangeAspect="1"/>
          </p:cNvPicPr>
          <p:nvPr/>
        </p:nvPicPr>
        <p:blipFill>
          <a:blip r:embed="rId3"/>
          <a:stretch>
            <a:fillRect/>
          </a:stretch>
        </p:blipFill>
        <p:spPr>
          <a:xfrm>
            <a:off x="5738419" y="2490519"/>
            <a:ext cx="2080019" cy="2548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4"/>
          <a:stretch>
            <a:fillRect/>
          </a:stretch>
        </p:blipFill>
        <p:spPr>
          <a:xfrm>
            <a:off x="825500" y="2939983"/>
            <a:ext cx="1092200" cy="966349"/>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40965"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40966"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40967" name="TextBox 5"/>
          <p:cNvSpPr txBox="1">
            <a:spLocks noChangeArrowheads="1"/>
          </p:cNvSpPr>
          <p:nvPr/>
        </p:nvSpPr>
        <p:spPr bwMode="auto">
          <a:xfrm>
            <a:off x="2268538" y="1822450"/>
            <a:ext cx="3435350" cy="2032000"/>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key concepts:</a:t>
            </a:r>
          </a:p>
          <a:p>
            <a:endParaRPr lang="en-US" sz="1400">
              <a:solidFill>
                <a:srgbClr val="6E9EC2"/>
              </a:solidFill>
              <a:latin typeface="News Gothic MT" pitchFamily="35" charset="0"/>
            </a:endParaRPr>
          </a:p>
          <a:p>
            <a:r>
              <a:rPr lang="en-US" sz="1400" b="1">
                <a:solidFill>
                  <a:srgbClr val="6E9EC2"/>
                </a:solidFill>
              </a:rPr>
              <a:t>audience interaction:</a:t>
            </a:r>
          </a:p>
          <a:p>
            <a:r>
              <a:rPr lang="en-US" sz="1400">
                <a:solidFill>
                  <a:srgbClr val="6E9EC2"/>
                </a:solidFill>
              </a:rPr>
              <a:t>relationship of the audience to the action; the size, location/proximity of audience </a:t>
            </a:r>
          </a:p>
          <a:p>
            <a:r>
              <a:rPr lang="en-US" sz="1400" b="1">
                <a:solidFill>
                  <a:srgbClr val="6E9EC2"/>
                </a:solidFill>
              </a:rPr>
              <a:t>participatory/interactive</a:t>
            </a:r>
          </a:p>
          <a:p>
            <a:r>
              <a:rPr lang="en-US" sz="1400" b="1">
                <a:solidFill>
                  <a:srgbClr val="6E9EC2"/>
                </a:solidFill>
              </a:rPr>
              <a:t>passive</a:t>
            </a:r>
          </a:p>
          <a:p>
            <a:r>
              <a:rPr lang="en-US" sz="1400" b="1">
                <a:solidFill>
                  <a:srgbClr val="6E9EC2"/>
                </a:solidFill>
              </a:rPr>
              <a:t>confrontational </a:t>
            </a:r>
          </a:p>
          <a:p>
            <a:r>
              <a:rPr lang="en-US" sz="1400" b="1">
                <a:solidFill>
                  <a:srgbClr val="6E9EC2"/>
                </a:solidFill>
              </a:rPr>
              <a:t>formal/informal; informed/uninformed</a:t>
            </a:r>
          </a:p>
        </p:txBody>
      </p:sp>
      <p:sp>
        <p:nvSpPr>
          <p:cNvPr id="40968" name="TextBox 7"/>
          <p:cNvSpPr txBox="1">
            <a:spLocks noChangeArrowheads="1"/>
          </p:cNvSpPr>
          <p:nvPr/>
        </p:nvSpPr>
        <p:spPr bwMode="auto">
          <a:xfrm>
            <a:off x="5611813" y="2000250"/>
            <a:ext cx="2647950" cy="831850"/>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joseph beuys </a:t>
            </a:r>
            <a:r>
              <a:rPr lang="en-US" sz="1200" i="1">
                <a:solidFill>
                  <a:schemeClr val="accent1"/>
                </a:solidFill>
              </a:rPr>
              <a:t>i love america &amp;</a:t>
            </a:r>
          </a:p>
          <a:p>
            <a:r>
              <a:rPr lang="en-US" sz="1200" i="1">
                <a:solidFill>
                  <a:schemeClr val="accent1"/>
                </a:solidFill>
              </a:rPr>
              <a:t> america loves me</a:t>
            </a:r>
          </a:p>
          <a:p>
            <a:r>
              <a:rPr lang="en-US" sz="1200" i="1">
                <a:solidFill>
                  <a:schemeClr val="accent1"/>
                </a:solidFill>
              </a:rPr>
              <a:t>audience: passive; formal; informed</a:t>
            </a:r>
            <a:endParaRPr lang="en-US" sz="1200">
              <a:solidFill>
                <a:schemeClr val="accent1"/>
              </a:solidFill>
            </a:endParaRPr>
          </a:p>
          <a:p>
            <a:endParaRPr lang="en-US" sz="1200">
              <a:solidFill>
                <a:schemeClr val="accent1"/>
              </a:solidFill>
            </a:endParaRPr>
          </a:p>
        </p:txBody>
      </p:sp>
      <p:sp>
        <p:nvSpPr>
          <p:cNvPr id="40969" name="TextBox 13"/>
          <p:cNvSpPr txBox="1">
            <a:spLocks noChangeArrowheads="1"/>
          </p:cNvSpPr>
          <p:nvPr/>
        </p:nvSpPr>
        <p:spPr bwMode="auto">
          <a:xfrm>
            <a:off x="4572000" y="4770438"/>
            <a:ext cx="3536950" cy="831850"/>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william pope l. </a:t>
            </a:r>
            <a:r>
              <a:rPr lang="en-US" sz="1200" i="1">
                <a:solidFill>
                  <a:schemeClr val="accent1"/>
                </a:solidFill>
              </a:rPr>
              <a:t>the great white way</a:t>
            </a:r>
          </a:p>
          <a:p>
            <a:r>
              <a:rPr lang="en-US" sz="1200">
                <a:solidFill>
                  <a:schemeClr val="accent1"/>
                </a:solidFill>
              </a:rPr>
              <a:t>audience: informal; uninformed; (mostly) passive;</a:t>
            </a:r>
          </a:p>
          <a:p>
            <a:r>
              <a:rPr lang="en-US" sz="1200">
                <a:solidFill>
                  <a:schemeClr val="accent1"/>
                </a:solidFill>
              </a:rPr>
              <a:t> (somewhat) confrontational</a:t>
            </a:r>
          </a:p>
          <a:p>
            <a:endParaRPr lang="en-US" sz="1200">
              <a:solidFill>
                <a:schemeClr val="accent1"/>
              </a:solidFill>
            </a:endParaRPr>
          </a:p>
        </p:txBody>
      </p:sp>
      <p:pic>
        <p:nvPicPr>
          <p:cNvPr id="11" name="Picture 10"/>
          <p:cNvPicPr>
            <a:picLocks noChangeAspect="1"/>
          </p:cNvPicPr>
          <p:nvPr/>
        </p:nvPicPr>
        <p:blipFill>
          <a:blip r:embed="rId2"/>
          <a:stretch>
            <a:fillRect/>
          </a:stretch>
        </p:blipFill>
        <p:spPr>
          <a:xfrm flipH="1">
            <a:off x="704849" y="2883374"/>
            <a:ext cx="1090083" cy="1079500"/>
          </a:xfrm>
          <a:prstGeom prst="roundRect">
            <a:avLst>
              <a:gd name="adj" fmla="val 8594"/>
            </a:avLst>
          </a:prstGeom>
          <a:solidFill>
            <a:srgbClr val="FFFFFF">
              <a:shade val="85000"/>
            </a:srgbClr>
          </a:solidFill>
          <a:ln>
            <a:noFill/>
          </a:ln>
          <a:effectLst>
            <a:reflection stA="0" endPos="0" dir="5400000" sy="-100000" algn="bl" rotWithShape="0"/>
          </a:effectLst>
        </p:spPr>
      </p:pic>
      <p:pic>
        <p:nvPicPr>
          <p:cNvPr id="18" name="Picture 17"/>
          <p:cNvPicPr>
            <a:picLocks noChangeAspect="1"/>
          </p:cNvPicPr>
          <p:nvPr/>
        </p:nvPicPr>
        <p:blipFill>
          <a:blip r:embed="rId3"/>
          <a:stretch>
            <a:fillRect/>
          </a:stretch>
        </p:blipFill>
        <p:spPr>
          <a:xfrm>
            <a:off x="2400300" y="3945517"/>
            <a:ext cx="2171700" cy="1439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4"/>
          <a:stretch>
            <a:fillRect/>
          </a:stretch>
        </p:blipFill>
        <p:spPr>
          <a:xfrm>
            <a:off x="5704310" y="2667239"/>
            <a:ext cx="2362199" cy="1611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screen-capture-1.png"/>
          <p:cNvPicPr>
            <a:picLocks noChangeAspect="1"/>
          </p:cNvPicPr>
          <p:nvPr/>
        </p:nvPicPr>
        <p:blipFill>
          <a:blip r:embed="rId2"/>
          <a:stretch>
            <a:fillRect/>
          </a:stretch>
        </p:blipFill>
        <p:spPr>
          <a:xfrm>
            <a:off x="0" y="0"/>
            <a:ext cx="9124950" cy="68580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pic>
        <p:nvPicPr>
          <p:cNvPr id="10" name="Picture 9" descr="screen-capture.png"/>
          <p:cNvPicPr>
            <a:picLocks noChangeAspect="1"/>
          </p:cNvPicPr>
          <p:nvPr/>
        </p:nvPicPr>
        <p:blipFill>
          <a:blip r:embed="rId2"/>
          <a:stretch>
            <a:fillRect/>
          </a:stretch>
        </p:blipFill>
        <p:spPr>
          <a:xfrm>
            <a:off x="0" y="19050"/>
            <a:ext cx="9144000" cy="683895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44037"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44038" name="TextBox 5"/>
          <p:cNvSpPr txBox="1">
            <a:spLocks noChangeArrowheads="1"/>
          </p:cNvSpPr>
          <p:nvPr/>
        </p:nvSpPr>
        <p:spPr bwMode="auto">
          <a:xfrm>
            <a:off x="6705600" y="2490788"/>
            <a:ext cx="185738" cy="27622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 </a:t>
            </a:r>
            <a:endParaRPr lang="en-US" sz="1200" i="1">
              <a:solidFill>
                <a:schemeClr val="accent1"/>
              </a:solidFill>
            </a:endParaRPr>
          </a:p>
        </p:txBody>
      </p:sp>
      <p:sp>
        <p:nvSpPr>
          <p:cNvPr id="44039" name="TextBox 10"/>
          <p:cNvSpPr txBox="1">
            <a:spLocks noChangeArrowheads="1"/>
          </p:cNvSpPr>
          <p:nvPr/>
        </p:nvSpPr>
        <p:spPr bwMode="auto">
          <a:xfrm>
            <a:off x="5495925" y="2228850"/>
            <a:ext cx="2462213" cy="461963"/>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click for bruce nauman’s</a:t>
            </a:r>
            <a:r>
              <a:rPr lang="en-US" sz="1200" i="1">
                <a:solidFill>
                  <a:schemeClr val="accent1"/>
                </a:solidFill>
              </a:rPr>
              <a:t> fountain</a:t>
            </a:r>
          </a:p>
          <a:p>
            <a:endParaRPr lang="en-US" sz="1200">
              <a:solidFill>
                <a:schemeClr val="accent1"/>
              </a:solidFill>
            </a:endParaRPr>
          </a:p>
        </p:txBody>
      </p:sp>
      <p:sp>
        <p:nvSpPr>
          <p:cNvPr id="13" name="TextBox 5"/>
          <p:cNvSpPr txBox="1">
            <a:spLocks noChangeArrowheads="1"/>
          </p:cNvSpPr>
          <p:nvPr/>
        </p:nvSpPr>
        <p:spPr bwMode="auto">
          <a:xfrm>
            <a:off x="2268538" y="1822450"/>
            <a:ext cx="3113087" cy="3108325"/>
          </a:xfrm>
          <a:prstGeom prst="rect">
            <a:avLst/>
          </a:prstGeom>
          <a:noFill/>
          <a:ln w="9525">
            <a:noFill/>
            <a:miter lim="800000"/>
            <a:headEnd/>
            <a:tailEnd/>
          </a:ln>
        </p:spPr>
        <p:txBody>
          <a:bodyPr>
            <a:prstTxWarp prst="textNoShape">
              <a:avLst/>
            </a:prstTxWarp>
            <a:spAutoFit/>
          </a:bodyPr>
          <a:lstStyle/>
          <a:p>
            <a:pPr>
              <a:defRPr/>
            </a:pPr>
            <a:r>
              <a:rPr lang="en-US" sz="1400" dirty="0">
                <a:solidFill>
                  <a:srgbClr val="6E9EC2"/>
                </a:solidFill>
                <a:latin typeface="News Gothic MT" pitchFamily="35" charset="0"/>
              </a:rPr>
              <a:t>some key concepts:</a:t>
            </a:r>
          </a:p>
          <a:p>
            <a:pPr>
              <a:defRPr/>
            </a:pPr>
            <a:endParaRPr lang="en-US" sz="1400" dirty="0">
              <a:solidFill>
                <a:srgbClr val="6E9EC2"/>
              </a:solidFill>
              <a:latin typeface="News Gothic MT" pitchFamily="35" charset="0"/>
            </a:endParaRPr>
          </a:p>
          <a:p>
            <a:pPr>
              <a:defRPr/>
            </a:pPr>
            <a:endParaRPr lang="en-US" sz="1400" dirty="0"/>
          </a:p>
          <a:p>
            <a:pPr>
              <a:defRPr/>
            </a:pPr>
            <a:r>
              <a:rPr lang="en-US" sz="1400" b="1" dirty="0">
                <a:solidFill>
                  <a:schemeClr val="accent3"/>
                </a:solidFill>
              </a:rPr>
              <a:t>documentation:</a:t>
            </a:r>
          </a:p>
          <a:p>
            <a:pPr>
              <a:defRPr/>
            </a:pPr>
            <a:r>
              <a:rPr lang="en-US" sz="1400" dirty="0">
                <a:solidFill>
                  <a:srgbClr val="6E9EC2"/>
                </a:solidFill>
              </a:rPr>
              <a:t>the manner in which a performance is preserved, recorded or presented after the fact </a:t>
            </a:r>
          </a:p>
          <a:p>
            <a:pPr lvl="1">
              <a:defRPr/>
            </a:pPr>
            <a:r>
              <a:rPr lang="en-US" sz="1400" b="1" dirty="0">
                <a:solidFill>
                  <a:srgbClr val="6E9EC2"/>
                </a:solidFill>
              </a:rPr>
              <a:t>time-based documentation</a:t>
            </a:r>
          </a:p>
          <a:p>
            <a:pPr lvl="1">
              <a:defRPr/>
            </a:pPr>
            <a:r>
              <a:rPr lang="en-US" sz="1400" dirty="0">
                <a:solidFill>
                  <a:srgbClr val="6E9EC2"/>
                </a:solidFill>
              </a:rPr>
              <a:t>	audio, film &amp; video</a:t>
            </a:r>
          </a:p>
          <a:p>
            <a:pPr lvl="1">
              <a:defRPr/>
            </a:pPr>
            <a:r>
              <a:rPr lang="en-US" sz="1400" dirty="0">
                <a:solidFill>
                  <a:srgbClr val="6E9EC2"/>
                </a:solidFill>
              </a:rPr>
              <a:t> </a:t>
            </a:r>
            <a:r>
              <a:rPr lang="en-US" sz="1400" b="1" dirty="0">
                <a:solidFill>
                  <a:srgbClr val="6E9EC2"/>
                </a:solidFill>
              </a:rPr>
              <a:t>static documentation</a:t>
            </a:r>
          </a:p>
          <a:p>
            <a:pPr lvl="1">
              <a:defRPr/>
            </a:pPr>
            <a:r>
              <a:rPr lang="en-US" sz="1400" dirty="0">
                <a:solidFill>
                  <a:srgbClr val="6E9EC2"/>
                </a:solidFill>
              </a:rPr>
              <a:t>	any combination of 	photos, text, &amp; artifacts</a:t>
            </a:r>
          </a:p>
          <a:p>
            <a:pPr>
              <a:defRPr/>
            </a:pPr>
            <a:endParaRPr lang="en-US" sz="1400" b="1" dirty="0">
              <a:solidFill>
                <a:schemeClr val="accent3"/>
              </a:solidFill>
            </a:endParaRPr>
          </a:p>
          <a:p>
            <a:pPr>
              <a:defRPr/>
            </a:pPr>
            <a:r>
              <a:rPr lang="en-US" sz="1400" dirty="0">
                <a:solidFill>
                  <a:srgbClr val="6E9EC2"/>
                </a:solidFill>
                <a:latin typeface="News Gothic MT" pitchFamily="35" charset="0"/>
              </a:rPr>
              <a:t> </a:t>
            </a:r>
          </a:p>
        </p:txBody>
      </p:sp>
      <p:pic>
        <p:nvPicPr>
          <p:cNvPr id="12" name="Picture 11" descr="screen-capture-2.png">
            <a:hlinkClick r:id="rId2"/>
          </p:cNvPr>
          <p:cNvPicPr>
            <a:picLocks noChangeAspect="1"/>
          </p:cNvPicPr>
          <p:nvPr/>
        </p:nvPicPr>
        <p:blipFill>
          <a:blip r:embed="rId3"/>
          <a:stretch>
            <a:fillRect/>
          </a:stretch>
        </p:blipFill>
        <p:spPr>
          <a:xfrm>
            <a:off x="5364633" y="2490519"/>
            <a:ext cx="2647367" cy="2623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042" name="Picture 7"/>
          <p:cNvPicPr>
            <a:picLocks noChangeAspect="1"/>
          </p:cNvPicPr>
          <p:nvPr/>
        </p:nvPicPr>
        <p:blipFill>
          <a:blip r:embed="rId4"/>
          <a:srcRect/>
          <a:stretch>
            <a:fillRect/>
          </a:stretch>
        </p:blipFill>
        <p:spPr bwMode="auto">
          <a:xfrm>
            <a:off x="673100" y="2813050"/>
            <a:ext cx="1143000" cy="1101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1509"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1510" name="TextBox 5"/>
          <p:cNvSpPr txBox="1">
            <a:spLocks noChangeArrowheads="1"/>
          </p:cNvSpPr>
          <p:nvPr/>
        </p:nvSpPr>
        <p:spPr bwMode="auto">
          <a:xfrm>
            <a:off x="2400300" y="1828800"/>
            <a:ext cx="3060700" cy="3754438"/>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it was an avant-garde movement that has its artistic roots in the futurist and dada gatherings, demonstrations, protests, and unconventional exhibitions &amp; poetry readings of the teens and twenties.</a:t>
            </a:r>
          </a:p>
          <a:p>
            <a:endParaRPr lang="en-US" sz="1400">
              <a:solidFill>
                <a:srgbClr val="6E9EC2"/>
              </a:solidFill>
              <a:latin typeface="News Gothic MT" pitchFamily="35" charset="0"/>
            </a:endParaRPr>
          </a:p>
          <a:p>
            <a:r>
              <a:rPr lang="en-US" sz="1400">
                <a:solidFill>
                  <a:srgbClr val="6E9EC2"/>
                </a:solidFill>
                <a:latin typeface="News Gothic MT" pitchFamily="35" charset="0"/>
              </a:rPr>
              <a:t>their activities were meant to confront, shock &amp; outrage conventional society (the bourgeoisie) in an artistic response to the to the atrocities of WW1. they saw their rejection of traditional culture as clearing the way for new thinking and new </a:t>
            </a:r>
          </a:p>
          <a:p>
            <a:r>
              <a:rPr lang="en-US" sz="1400">
                <a:solidFill>
                  <a:srgbClr val="6E9EC2"/>
                </a:solidFill>
                <a:latin typeface="News Gothic MT" pitchFamily="35" charset="0"/>
              </a:rPr>
              <a:t>Institutions.</a:t>
            </a:r>
          </a:p>
        </p:txBody>
      </p:sp>
      <p:pic>
        <p:nvPicPr>
          <p:cNvPr id="5" name="Picture 4"/>
          <p:cNvPicPr>
            <a:picLocks noChangeAspect="1"/>
          </p:cNvPicPr>
          <p:nvPr/>
        </p:nvPicPr>
        <p:blipFill>
          <a:blip r:embed="rId2"/>
          <a:stretch>
            <a:fillRect/>
          </a:stretch>
        </p:blipFill>
        <p:spPr>
          <a:xfrm>
            <a:off x="5461001" y="2387196"/>
            <a:ext cx="2539152" cy="22208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12" name="TextBox 5"/>
          <p:cNvSpPr txBox="1">
            <a:spLocks noChangeArrowheads="1"/>
          </p:cNvSpPr>
          <p:nvPr/>
        </p:nvSpPr>
        <p:spPr bwMode="auto">
          <a:xfrm>
            <a:off x="6019800" y="2159000"/>
            <a:ext cx="1954213" cy="276225"/>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first international dada fair</a:t>
            </a:r>
          </a:p>
        </p:txBody>
      </p:sp>
      <p:pic>
        <p:nvPicPr>
          <p:cNvPr id="21513" name="Picture 7"/>
          <p:cNvPicPr>
            <a:picLocks noChangeAspect="1"/>
          </p:cNvPicPr>
          <p:nvPr/>
        </p:nvPicPr>
        <p:blipFill>
          <a:blip r:embed="rId3"/>
          <a:srcRect/>
          <a:stretch>
            <a:fillRect/>
          </a:stretch>
        </p:blipFill>
        <p:spPr bwMode="auto">
          <a:xfrm>
            <a:off x="681038" y="2630488"/>
            <a:ext cx="13081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2533"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2534" name="TextBox 5"/>
          <p:cNvSpPr txBox="1">
            <a:spLocks noChangeArrowheads="1"/>
          </p:cNvSpPr>
          <p:nvPr/>
        </p:nvSpPr>
        <p:spPr bwMode="auto">
          <a:xfrm>
            <a:off x="2268538" y="1828800"/>
            <a:ext cx="3192462" cy="3324225"/>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push the roots of performance art much further back to the very beginnings of human culture. they argue that all art has its origin in  performative symbolic actions such as rituals and rites of passage.  many performance artists, especially in the 1960’s and 1970’s consciously cultivated the idea of the artist as shaman.</a:t>
            </a:r>
          </a:p>
          <a:p>
            <a:endParaRPr lang="en-US" sz="1400">
              <a:solidFill>
                <a:srgbClr val="6E9EC2"/>
              </a:solidFill>
              <a:latin typeface="News Gothic MT" pitchFamily="35" charset="0"/>
            </a:endParaRPr>
          </a:p>
          <a:p>
            <a:r>
              <a:rPr lang="en-US" sz="1400">
                <a:solidFill>
                  <a:srgbClr val="6E9EC2"/>
                </a:solidFill>
                <a:latin typeface="News Gothic MT" pitchFamily="35" charset="0"/>
              </a:rPr>
              <a:t>This is especially evident in the body works of artists such as chris burden, carolee schneemann</a:t>
            </a:r>
          </a:p>
          <a:p>
            <a:r>
              <a:rPr lang="en-US" sz="1400">
                <a:solidFill>
                  <a:srgbClr val="6E9EC2"/>
                </a:solidFill>
                <a:latin typeface="News Gothic MT" pitchFamily="35" charset="0"/>
              </a:rPr>
              <a:t>vito acconchi</a:t>
            </a:r>
          </a:p>
        </p:txBody>
      </p:sp>
      <p:sp>
        <p:nvSpPr>
          <p:cNvPr id="22535" name="TextBox 5"/>
          <p:cNvSpPr txBox="1">
            <a:spLocks noChangeArrowheads="1"/>
          </p:cNvSpPr>
          <p:nvPr/>
        </p:nvSpPr>
        <p:spPr bwMode="auto">
          <a:xfrm>
            <a:off x="6019800" y="2224088"/>
            <a:ext cx="1719263" cy="277812"/>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chris burden </a:t>
            </a:r>
            <a:r>
              <a:rPr lang="en-US" sz="1200" i="1">
                <a:solidFill>
                  <a:schemeClr val="accent1"/>
                </a:solidFill>
              </a:rPr>
              <a:t>tansfixed</a:t>
            </a:r>
          </a:p>
        </p:txBody>
      </p:sp>
      <p:pic>
        <p:nvPicPr>
          <p:cNvPr id="9" name="Picture 8"/>
          <p:cNvPicPr>
            <a:picLocks noChangeAspect="1"/>
          </p:cNvPicPr>
          <p:nvPr/>
        </p:nvPicPr>
        <p:blipFill>
          <a:blip r:embed="rId2"/>
          <a:stretch>
            <a:fillRect/>
          </a:stretch>
        </p:blipFill>
        <p:spPr>
          <a:xfrm>
            <a:off x="5692691" y="2488707"/>
            <a:ext cx="2281842" cy="2716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7" name="Picture 9"/>
          <p:cNvPicPr>
            <a:picLocks noChangeAspect="1"/>
          </p:cNvPicPr>
          <p:nvPr/>
        </p:nvPicPr>
        <p:blipFill>
          <a:blip r:embed="rId3"/>
          <a:srcRect b="1640"/>
          <a:stretch>
            <a:fillRect/>
          </a:stretch>
        </p:blipFill>
        <p:spPr bwMode="auto">
          <a:xfrm>
            <a:off x="608013" y="2201863"/>
            <a:ext cx="1346200" cy="1876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3557"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3558" name="TextBox 5"/>
          <p:cNvSpPr txBox="1">
            <a:spLocks noChangeArrowheads="1"/>
          </p:cNvSpPr>
          <p:nvPr/>
        </p:nvSpPr>
        <p:spPr bwMode="auto">
          <a:xfrm>
            <a:off x="2268538" y="1828800"/>
            <a:ext cx="3192462" cy="3324225"/>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push the roots of performance art much further back to the very beginnings of human culture. they argue that all art has its origin in  performative symbolic actions such as rituals and rites of passage.  Many performance artists, especially in the 1960’s and 1970’s consciously cultivated the idea of the artist as shaman.</a:t>
            </a:r>
          </a:p>
          <a:p>
            <a:endParaRPr lang="en-US" sz="1400">
              <a:solidFill>
                <a:srgbClr val="6E9EC2"/>
              </a:solidFill>
              <a:latin typeface="News Gothic MT" pitchFamily="35" charset="0"/>
            </a:endParaRPr>
          </a:p>
          <a:p>
            <a:r>
              <a:rPr lang="en-US" sz="1400">
                <a:solidFill>
                  <a:srgbClr val="6E9EC2"/>
                </a:solidFill>
                <a:latin typeface="News Gothic MT" pitchFamily="35" charset="0"/>
              </a:rPr>
              <a:t>This is especially evident in the body works of artists such as chris burden, carolee schneemann</a:t>
            </a:r>
          </a:p>
          <a:p>
            <a:r>
              <a:rPr lang="en-US" sz="1400">
                <a:solidFill>
                  <a:srgbClr val="6E9EC2"/>
                </a:solidFill>
                <a:latin typeface="News Gothic MT" pitchFamily="35" charset="0"/>
              </a:rPr>
              <a:t>vito acconchi</a:t>
            </a:r>
          </a:p>
        </p:txBody>
      </p:sp>
      <p:sp>
        <p:nvSpPr>
          <p:cNvPr id="23559" name="TextBox 5"/>
          <p:cNvSpPr txBox="1">
            <a:spLocks noChangeArrowheads="1"/>
          </p:cNvSpPr>
          <p:nvPr/>
        </p:nvSpPr>
        <p:spPr bwMode="auto">
          <a:xfrm>
            <a:off x="5997575" y="2159000"/>
            <a:ext cx="1925638" cy="276225"/>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schneeman </a:t>
            </a:r>
            <a:r>
              <a:rPr lang="en-US" sz="1200" i="1">
                <a:solidFill>
                  <a:schemeClr val="accent1"/>
                </a:solidFill>
              </a:rPr>
              <a:t>interior scroll</a:t>
            </a:r>
          </a:p>
        </p:txBody>
      </p:sp>
      <p:pic>
        <p:nvPicPr>
          <p:cNvPr id="10" name="Picture 9"/>
          <p:cNvPicPr>
            <a:picLocks noChangeAspect="1"/>
          </p:cNvPicPr>
          <p:nvPr/>
        </p:nvPicPr>
        <p:blipFill>
          <a:blip r:embed="rId2"/>
          <a:stretch>
            <a:fillRect/>
          </a:stretch>
        </p:blipFill>
        <p:spPr>
          <a:xfrm>
            <a:off x="6001131" y="2430041"/>
            <a:ext cx="1828162" cy="2666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61" name="Picture 11"/>
          <p:cNvPicPr>
            <a:picLocks noChangeAspect="1"/>
          </p:cNvPicPr>
          <p:nvPr/>
        </p:nvPicPr>
        <p:blipFill>
          <a:blip r:embed="rId3"/>
          <a:srcRect b="1640"/>
          <a:stretch>
            <a:fillRect/>
          </a:stretch>
        </p:blipFill>
        <p:spPr bwMode="auto">
          <a:xfrm>
            <a:off x="608013" y="2201863"/>
            <a:ext cx="1346200" cy="1876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4581"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4582" name="TextBox 5"/>
          <p:cNvSpPr txBox="1">
            <a:spLocks noChangeArrowheads="1"/>
          </p:cNvSpPr>
          <p:nvPr/>
        </p:nvSpPr>
        <p:spPr bwMode="auto">
          <a:xfrm>
            <a:off x="2268538" y="1828800"/>
            <a:ext cx="3192462" cy="3324225"/>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some push the roots of performance art much further back to the very beginnings of human culture. they argue that all art has its origin in  performative symbolic actions such as rituals and rites of passage.  Many performance artists, especially in the 1960’s and 1970’s consciously cultivated the idea of the artist as shaman.</a:t>
            </a:r>
          </a:p>
          <a:p>
            <a:endParaRPr lang="en-US" sz="1400">
              <a:solidFill>
                <a:srgbClr val="6E9EC2"/>
              </a:solidFill>
              <a:latin typeface="News Gothic MT" pitchFamily="35" charset="0"/>
            </a:endParaRPr>
          </a:p>
          <a:p>
            <a:r>
              <a:rPr lang="en-US" sz="1400">
                <a:solidFill>
                  <a:srgbClr val="6E9EC2"/>
                </a:solidFill>
                <a:latin typeface="News Gothic MT" pitchFamily="35" charset="0"/>
              </a:rPr>
              <a:t>This is especially evident in the body works of artists such as chris burden, carolee schneemann</a:t>
            </a:r>
          </a:p>
          <a:p>
            <a:r>
              <a:rPr lang="en-US" sz="1400">
                <a:solidFill>
                  <a:srgbClr val="6E9EC2"/>
                </a:solidFill>
                <a:latin typeface="News Gothic MT" pitchFamily="35" charset="0"/>
              </a:rPr>
              <a:t>vito acconchi</a:t>
            </a:r>
          </a:p>
        </p:txBody>
      </p:sp>
      <p:sp>
        <p:nvSpPr>
          <p:cNvPr id="24583" name="TextBox 5"/>
          <p:cNvSpPr txBox="1">
            <a:spLocks noChangeArrowheads="1"/>
          </p:cNvSpPr>
          <p:nvPr/>
        </p:nvSpPr>
        <p:spPr bwMode="auto">
          <a:xfrm>
            <a:off x="5997575" y="2159000"/>
            <a:ext cx="1830388" cy="276225"/>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vito acconci </a:t>
            </a:r>
            <a:r>
              <a:rPr lang="en-US" sz="1200" i="1">
                <a:solidFill>
                  <a:schemeClr val="accent1"/>
                </a:solidFill>
              </a:rPr>
              <a:t>trademarks</a:t>
            </a:r>
          </a:p>
        </p:txBody>
      </p:sp>
      <p:pic>
        <p:nvPicPr>
          <p:cNvPr id="9" name="Picture 8" descr="vitobite.jpg"/>
          <p:cNvPicPr>
            <a:picLocks noChangeAspect="1"/>
          </p:cNvPicPr>
          <p:nvPr/>
        </p:nvPicPr>
        <p:blipFill>
          <a:blip r:embed="rId2">
            <a:lum bright="-12000" contrast="5000"/>
          </a:blip>
          <a:stretch>
            <a:fillRect/>
          </a:stretch>
        </p:blipFill>
        <p:spPr>
          <a:xfrm>
            <a:off x="5785869" y="2435991"/>
            <a:ext cx="2136764" cy="2801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585" name="Picture 11"/>
          <p:cNvPicPr>
            <a:picLocks noChangeAspect="1"/>
          </p:cNvPicPr>
          <p:nvPr/>
        </p:nvPicPr>
        <p:blipFill>
          <a:blip r:embed="rId3"/>
          <a:srcRect b="1640"/>
          <a:stretch>
            <a:fillRect/>
          </a:stretch>
        </p:blipFill>
        <p:spPr bwMode="auto">
          <a:xfrm>
            <a:off x="608013" y="2201863"/>
            <a:ext cx="1346200" cy="1876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5605"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5606" name="TextBox 5"/>
          <p:cNvSpPr txBox="1">
            <a:spLocks noChangeArrowheads="1"/>
          </p:cNvSpPr>
          <p:nvPr/>
        </p:nvSpPr>
        <p:spPr bwMode="auto">
          <a:xfrm>
            <a:off x="2622550" y="2147888"/>
            <a:ext cx="5313363" cy="738187"/>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Often these early performance works dealt with taboo, social isolation and the  transformative/cathartic role of artist as the hero/martyr/fool. </a:t>
            </a:r>
          </a:p>
        </p:txBody>
      </p:sp>
      <p:sp>
        <p:nvSpPr>
          <p:cNvPr id="25607" name="TextBox 5"/>
          <p:cNvSpPr txBox="1">
            <a:spLocks noChangeArrowheads="1"/>
          </p:cNvSpPr>
          <p:nvPr/>
        </p:nvSpPr>
        <p:spPr bwMode="auto">
          <a:xfrm>
            <a:off x="6165850" y="2963863"/>
            <a:ext cx="1652588" cy="276225"/>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vito acconci </a:t>
            </a:r>
            <a:r>
              <a:rPr lang="en-US" sz="1200" i="1">
                <a:solidFill>
                  <a:schemeClr val="accent1"/>
                </a:solidFill>
              </a:rPr>
              <a:t>seedbed</a:t>
            </a:r>
          </a:p>
        </p:txBody>
      </p:sp>
      <p:pic>
        <p:nvPicPr>
          <p:cNvPr id="25608" name="Picture 11"/>
          <p:cNvPicPr>
            <a:picLocks noChangeAspect="1"/>
          </p:cNvPicPr>
          <p:nvPr/>
        </p:nvPicPr>
        <p:blipFill>
          <a:blip r:embed="rId2"/>
          <a:srcRect b="1640"/>
          <a:stretch>
            <a:fillRect/>
          </a:stretch>
        </p:blipFill>
        <p:spPr bwMode="auto">
          <a:xfrm>
            <a:off x="608013" y="2201863"/>
            <a:ext cx="1346200" cy="1876425"/>
          </a:xfrm>
          <a:prstGeom prst="rect">
            <a:avLst/>
          </a:prstGeom>
          <a:noFill/>
          <a:ln w="9525">
            <a:noFill/>
            <a:miter lim="800000"/>
            <a:headEnd/>
            <a:tailEnd/>
          </a:ln>
        </p:spPr>
      </p:pic>
      <p:pic>
        <p:nvPicPr>
          <p:cNvPr id="8" name="Picture 7" descr="vito_acconci_seedbed_1972.jpg"/>
          <p:cNvPicPr>
            <a:picLocks noChangeAspect="1"/>
          </p:cNvPicPr>
          <p:nvPr/>
        </p:nvPicPr>
        <p:blipFill>
          <a:blip r:embed="rId3"/>
          <a:stretch>
            <a:fillRect/>
          </a:stretch>
        </p:blipFill>
        <p:spPr>
          <a:xfrm>
            <a:off x="5527194" y="3260525"/>
            <a:ext cx="2600805" cy="1842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karen_finley_portraits_r10_c3_f4.jpg"/>
          <p:cNvPicPr>
            <a:picLocks noChangeAspect="1"/>
          </p:cNvPicPr>
          <p:nvPr/>
        </p:nvPicPr>
        <p:blipFill>
          <a:blip r:embed="rId4"/>
          <a:stretch>
            <a:fillRect/>
          </a:stretch>
        </p:blipFill>
        <p:spPr>
          <a:xfrm>
            <a:off x="2425700" y="3304955"/>
            <a:ext cx="2882900" cy="1797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11" name="TextBox 10"/>
          <p:cNvSpPr txBox="1">
            <a:spLocks noChangeArrowheads="1"/>
          </p:cNvSpPr>
          <p:nvPr/>
        </p:nvSpPr>
        <p:spPr bwMode="auto">
          <a:xfrm>
            <a:off x="4276725" y="2998788"/>
            <a:ext cx="1001713" cy="276225"/>
          </a:xfrm>
          <a:prstGeom prst="rect">
            <a:avLst/>
          </a:prstGeom>
          <a:noFill/>
          <a:ln w="9525">
            <a:noFill/>
            <a:miter lim="800000"/>
            <a:headEnd/>
            <a:tailEnd/>
          </a:ln>
        </p:spPr>
        <p:txBody>
          <a:bodyPr wrap="none">
            <a:prstTxWarp prst="textNoShape">
              <a:avLst/>
            </a:prstTxWarp>
            <a:spAutoFit/>
          </a:bodyPr>
          <a:lstStyle/>
          <a:p>
            <a:r>
              <a:rPr lang="en-US" sz="1200">
                <a:solidFill>
                  <a:schemeClr val="accent1"/>
                </a:solidFill>
              </a:rPr>
              <a:t>karen finley</a:t>
            </a:r>
            <a:endParaRPr lang="en-US" sz="1200" i="1">
              <a:solidFill>
                <a:schemeClr val="accent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6629"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6630" name="TextBox 5"/>
          <p:cNvSpPr txBox="1">
            <a:spLocks noChangeArrowheads="1"/>
          </p:cNvSpPr>
          <p:nvPr/>
        </p:nvSpPr>
        <p:spPr bwMode="auto">
          <a:xfrm>
            <a:off x="2268538" y="1828800"/>
            <a:ext cx="3192462" cy="3324225"/>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individual artist actions are still a common approach to performance, but as early as the 1950’s a more social form of performance art emerged, focused not so much on the role of the shaman but more on the social character of ritual. allan Kaprow’s</a:t>
            </a:r>
            <a:r>
              <a:rPr lang="en-US" sz="1400" i="1">
                <a:solidFill>
                  <a:srgbClr val="6E9EC2"/>
                </a:solidFill>
                <a:latin typeface="News Gothic MT" pitchFamily="35" charset="0"/>
              </a:rPr>
              <a:t> Happening’s</a:t>
            </a:r>
            <a:r>
              <a:rPr lang="en-US" sz="1400">
                <a:solidFill>
                  <a:srgbClr val="6E9EC2"/>
                </a:solidFill>
                <a:latin typeface="News Gothic MT" pitchFamily="35" charset="0"/>
              </a:rPr>
              <a:t> and the activities of the artist collective fluxus focused on involving the audience as participants rather than as spectators and they were very interested in blurring or eliminating the distinctions between art and life.</a:t>
            </a:r>
          </a:p>
        </p:txBody>
      </p:sp>
      <p:sp>
        <p:nvSpPr>
          <p:cNvPr id="26631" name="TextBox 5"/>
          <p:cNvSpPr txBox="1">
            <a:spLocks noChangeArrowheads="1"/>
          </p:cNvSpPr>
          <p:nvPr/>
        </p:nvSpPr>
        <p:spPr bwMode="auto">
          <a:xfrm>
            <a:off x="6213475" y="2044700"/>
            <a:ext cx="1630363" cy="460375"/>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fluxus artist yoko ono</a:t>
            </a:r>
          </a:p>
          <a:p>
            <a:pPr algn="ctr"/>
            <a:r>
              <a:rPr lang="en-US" sz="1200">
                <a:solidFill>
                  <a:schemeClr val="accent1"/>
                </a:solidFill>
              </a:rPr>
              <a:t> </a:t>
            </a:r>
            <a:r>
              <a:rPr lang="en-US" sz="1200" i="1">
                <a:solidFill>
                  <a:schemeClr val="accent1"/>
                </a:solidFill>
              </a:rPr>
              <a:t>cut piece</a:t>
            </a:r>
          </a:p>
        </p:txBody>
      </p:sp>
      <p:pic>
        <p:nvPicPr>
          <p:cNvPr id="9" name="Picture 8"/>
          <p:cNvPicPr>
            <a:picLocks noChangeAspect="1"/>
          </p:cNvPicPr>
          <p:nvPr/>
        </p:nvPicPr>
        <p:blipFill>
          <a:blip r:embed="rId2"/>
          <a:stretch>
            <a:fillRect/>
          </a:stretch>
        </p:blipFill>
        <p:spPr>
          <a:xfrm>
            <a:off x="6046277" y="2451577"/>
            <a:ext cx="1904992" cy="2751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screen-capture-1.png"/>
          <p:cNvPicPr>
            <a:picLocks noChangeAspect="1"/>
          </p:cNvPicPr>
          <p:nvPr/>
        </p:nvPicPr>
        <p:blipFill>
          <a:blip r:embed="rId3"/>
          <a:stretch>
            <a:fillRect/>
          </a:stretch>
        </p:blipFill>
        <p:spPr>
          <a:xfrm>
            <a:off x="645926" y="2830035"/>
            <a:ext cx="1327252" cy="1305008"/>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ounded Rectangle 6"/>
          <p:cNvSpPr/>
          <p:nvPr/>
        </p:nvSpPr>
        <p:spPr>
          <a:xfrm>
            <a:off x="2133600" y="1572768"/>
            <a:ext cx="6172200" cy="4142232"/>
          </a:xfrm>
          <a:prstGeom prst="roundRect">
            <a:avLst/>
          </a:prstGeom>
          <a:noFill/>
          <a:ln w="47625">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fontAlgn="auto">
              <a:spcBef>
                <a:spcPts val="0"/>
              </a:spcBef>
              <a:spcAft>
                <a:spcPts val="0"/>
              </a:spcAft>
              <a:defRPr/>
            </a:pPr>
            <a:endParaRPr lang="en-US">
              <a:solidFill>
                <a:srgbClr val="FFFFFF"/>
              </a:solidFill>
              <a:ea typeface="ＭＳ Ｐゴシック" pitchFamily="-112" charset="-128"/>
              <a:cs typeface="ＭＳ Ｐゴシック" pitchFamily="-112" charset="-128"/>
            </a:endParaRPr>
          </a:p>
        </p:txBody>
      </p:sp>
      <p:sp>
        <p:nvSpPr>
          <p:cNvPr id="27653" name="Title 1"/>
          <p:cNvSpPr>
            <a:spLocks noGrp="1"/>
          </p:cNvSpPr>
          <p:nvPr>
            <p:ph type="title"/>
          </p:nvPr>
        </p:nvSpPr>
        <p:spPr>
          <a:xfrm>
            <a:off x="2870200" y="685800"/>
            <a:ext cx="4948238" cy="887413"/>
          </a:xfrm>
        </p:spPr>
        <p:txBody>
          <a:bodyPr/>
          <a:lstStyle/>
          <a:p>
            <a:pPr algn="r" eaLnBrk="1" hangingPunct="1"/>
            <a:r>
              <a:rPr lang="en-US" sz="2000" smtClean="0"/>
              <a:t>performance art</a:t>
            </a:r>
          </a:p>
        </p:txBody>
      </p:sp>
      <p:sp>
        <p:nvSpPr>
          <p:cNvPr id="27654" name="TextBox 5"/>
          <p:cNvSpPr txBox="1">
            <a:spLocks noChangeArrowheads="1"/>
          </p:cNvSpPr>
          <p:nvPr/>
        </p:nvSpPr>
        <p:spPr bwMode="auto">
          <a:xfrm>
            <a:off x="2268538" y="1828800"/>
            <a:ext cx="3192462" cy="3108325"/>
          </a:xfrm>
          <a:prstGeom prst="rect">
            <a:avLst/>
          </a:prstGeom>
          <a:noFill/>
          <a:ln w="9525">
            <a:noFill/>
            <a:miter lim="800000"/>
            <a:headEnd/>
            <a:tailEnd/>
          </a:ln>
        </p:spPr>
        <p:txBody>
          <a:bodyPr>
            <a:prstTxWarp prst="textNoShape">
              <a:avLst/>
            </a:prstTxWarp>
            <a:spAutoFit/>
          </a:bodyPr>
          <a:lstStyle/>
          <a:p>
            <a:r>
              <a:rPr lang="en-US" sz="1400">
                <a:solidFill>
                  <a:srgbClr val="6E9EC2"/>
                </a:solidFill>
                <a:latin typeface="News Gothic MT" pitchFamily="35" charset="0"/>
              </a:rPr>
              <a:t>individual artist actions are still a common approach to performance, but as early as the 1950’s a more social form of performance art emerged, focused not so much on the role of the shaman but more on the social character of ritual. allan kaprow’s</a:t>
            </a:r>
            <a:r>
              <a:rPr lang="en-US" sz="1400" i="1">
                <a:solidFill>
                  <a:srgbClr val="6E9EC2"/>
                </a:solidFill>
                <a:latin typeface="News Gothic MT" pitchFamily="35" charset="0"/>
              </a:rPr>
              <a:t> happenings</a:t>
            </a:r>
            <a:r>
              <a:rPr lang="en-US" sz="1400">
                <a:solidFill>
                  <a:srgbClr val="6E9EC2"/>
                </a:solidFill>
                <a:latin typeface="News Gothic MT" pitchFamily="35" charset="0"/>
              </a:rPr>
              <a:t> and the activities of the artist collective fluxus focused on involving the audience as participants rather than as spectators and in blurring or eliminating the distinctions between art and life.</a:t>
            </a:r>
          </a:p>
        </p:txBody>
      </p:sp>
      <p:sp>
        <p:nvSpPr>
          <p:cNvPr id="27655" name="TextBox 5"/>
          <p:cNvSpPr txBox="1">
            <a:spLocks noChangeArrowheads="1"/>
          </p:cNvSpPr>
          <p:nvPr/>
        </p:nvSpPr>
        <p:spPr bwMode="auto">
          <a:xfrm>
            <a:off x="5676900" y="2368550"/>
            <a:ext cx="2354263" cy="461963"/>
          </a:xfrm>
          <a:prstGeom prst="rect">
            <a:avLst/>
          </a:prstGeom>
          <a:noFill/>
          <a:ln w="9525">
            <a:noFill/>
            <a:miter lim="800000"/>
            <a:headEnd/>
            <a:tailEnd/>
          </a:ln>
        </p:spPr>
        <p:txBody>
          <a:bodyPr wrap="none">
            <a:prstTxWarp prst="textNoShape">
              <a:avLst/>
            </a:prstTxWarp>
            <a:spAutoFit/>
          </a:bodyPr>
          <a:lstStyle/>
          <a:p>
            <a:pPr algn="ctr"/>
            <a:r>
              <a:rPr lang="en-US" sz="1200">
                <a:solidFill>
                  <a:schemeClr val="accent1"/>
                </a:solidFill>
              </a:rPr>
              <a:t>allan kaprow untitled happening</a:t>
            </a:r>
          </a:p>
          <a:p>
            <a:pPr algn="ctr"/>
            <a:r>
              <a:rPr lang="en-US" sz="1200">
                <a:solidFill>
                  <a:schemeClr val="accent1"/>
                </a:solidFill>
              </a:rPr>
              <a:t>(licking snow off a car)</a:t>
            </a:r>
          </a:p>
        </p:txBody>
      </p:sp>
      <p:pic>
        <p:nvPicPr>
          <p:cNvPr id="8" name="Picture 7"/>
          <p:cNvPicPr>
            <a:picLocks noChangeAspect="1"/>
          </p:cNvPicPr>
          <p:nvPr/>
        </p:nvPicPr>
        <p:blipFill>
          <a:blip r:embed="rId2"/>
          <a:stretch>
            <a:fillRect/>
          </a:stretch>
        </p:blipFill>
        <p:spPr>
          <a:xfrm>
            <a:off x="5760900" y="2830035"/>
            <a:ext cx="2269671" cy="1571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creen-capture-1.png"/>
          <p:cNvPicPr>
            <a:picLocks noChangeAspect="1"/>
          </p:cNvPicPr>
          <p:nvPr/>
        </p:nvPicPr>
        <p:blipFill>
          <a:blip r:embed="rId3"/>
          <a:stretch>
            <a:fillRect/>
          </a:stretch>
        </p:blipFill>
        <p:spPr>
          <a:xfrm>
            <a:off x="645926" y="2830035"/>
            <a:ext cx="1327252" cy="1305008"/>
          </a:xfrm>
          <a:prstGeom prst="roundRect">
            <a:avLst>
              <a:gd name="adj" fmla="val 8594"/>
            </a:avLst>
          </a:prstGeom>
          <a:solidFill>
            <a:srgbClr val="FFFFFF">
              <a:shade val="85000"/>
            </a:srgbClr>
          </a:solidFill>
          <a:ln>
            <a:noFill/>
          </a:ln>
          <a:effectLst>
            <a:reflection stA="0" endPos="0" dir="5400000" sy="-100000" algn="bl" rotWithShape="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1260</TotalTime>
  <Words>1317</Words>
  <Application>Microsoft Macintosh PowerPoint</Application>
  <PresentationFormat>On-screen Show (4:3)</PresentationFormat>
  <Paragraphs>197</Paragraphs>
  <Slides>25</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25</vt:i4>
      </vt:variant>
    </vt:vector>
  </HeadingPairs>
  <TitlesOfParts>
    <vt:vector size="31" baseType="lpstr">
      <vt:lpstr>Arial</vt:lpstr>
      <vt:lpstr>ＭＳ Ｐゴシック</vt:lpstr>
      <vt:lpstr>News Gothic MT</vt:lpstr>
      <vt:lpstr>Wingdings</vt:lpstr>
      <vt:lpstr>Calibri</vt:lpstr>
      <vt:lpstr>Inspiration</vt:lpstr>
      <vt:lpstr>Slide 1</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performance art</vt:lpstr>
      <vt:lpstr>Slide 23</vt:lpstr>
      <vt:lpstr>Slide 24</vt:lpstr>
      <vt:lpstr>performance art</vt:lpstr>
    </vt:vector>
  </TitlesOfParts>
  <Company>BGSU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dc:creator>
  <cp:lastModifiedBy>ITS</cp:lastModifiedBy>
  <cp:revision>9</cp:revision>
  <dcterms:created xsi:type="dcterms:W3CDTF">2009-09-09T13:46:55Z</dcterms:created>
  <dcterms:modified xsi:type="dcterms:W3CDTF">2009-09-09T13:50:00Z</dcterms:modified>
</cp:coreProperties>
</file>